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78" r:id="rId2"/>
  </p:sldMasterIdLst>
  <p:notesMasterIdLst>
    <p:notesMasterId r:id="rId15"/>
  </p:notesMasterIdLst>
  <p:handoutMasterIdLst>
    <p:handoutMasterId r:id="rId16"/>
  </p:handoutMasterIdLst>
  <p:sldIdLst>
    <p:sldId id="423" r:id="rId3"/>
    <p:sldId id="356" r:id="rId4"/>
    <p:sldId id="4230" r:id="rId5"/>
    <p:sldId id="4232" r:id="rId6"/>
    <p:sldId id="4249" r:id="rId7"/>
    <p:sldId id="4235" r:id="rId8"/>
    <p:sldId id="4258" r:id="rId9"/>
    <p:sldId id="4257" r:id="rId10"/>
    <p:sldId id="4255" r:id="rId11"/>
    <p:sldId id="4256" r:id="rId12"/>
    <p:sldId id="4250" r:id="rId13"/>
    <p:sldId id="4252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6B5"/>
    <a:srgbClr val="95DAFF"/>
    <a:srgbClr val="005979"/>
    <a:srgbClr val="00314D"/>
    <a:srgbClr val="95D9FF"/>
    <a:srgbClr val="00B2F2"/>
    <a:srgbClr val="FAAA01"/>
    <a:srgbClr val="E97A2F"/>
    <a:srgbClr val="FF2F92"/>
    <a:srgbClr val="3563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266" autoAdjust="0"/>
    <p:restoredTop sz="96786" autoAdjust="0"/>
  </p:normalViewPr>
  <p:slideViewPr>
    <p:cSldViewPr snapToGrid="0" showGuides="1">
      <p:cViewPr varScale="1">
        <p:scale>
          <a:sx n="124" d="100"/>
          <a:sy n="124" d="100"/>
        </p:scale>
        <p:origin x="1200" y="16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5160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D694E3C-2C9B-76B9-1E9E-06502A535B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29B321-8F85-F2DF-8F9B-68596B49755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1DB18-823B-634F-BB0E-550568A94826}" type="datetimeFigureOut">
              <a:rPr kumimoji="1" lang="ko-Kore-KR" altLang="en-US" smtClean="0"/>
              <a:t>2023. 6. 9.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38AC1E-A5E5-4B80-5E72-CCE6C0CABD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23D0B5-C774-F504-6F67-A66446509A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7E814-49AA-7C4C-B79F-567D651F27C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71864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1EB5F5-09B3-480E-86E9-7D03A89C5C61}" type="datetimeFigureOut">
              <a:rPr lang="ko-KR" altLang="en-US" smtClean="0"/>
              <a:t>2023. 6. 9.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124CF-7C43-4F80-B824-F46595EF49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407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Thank you for providing us with this opportunity to introduce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</a:p>
          <a:p>
            <a:endParaRPr kumimoji="1" lang="en-US" altLang="ko-Kore-KR" dirty="0"/>
          </a:p>
          <a:p>
            <a:r>
              <a:rPr kumimoji="1" lang="en-US" altLang="ko-Kore-KR" dirty="0"/>
              <a:t>I am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KangYoon</a:t>
            </a:r>
            <a:r>
              <a:rPr kumimoji="1" lang="en-US" altLang="ko-KR" dirty="0"/>
              <a:t> Lee</a:t>
            </a:r>
            <a:r>
              <a:rPr kumimoji="1" lang="en-US" altLang="ko-Kore-KR" dirty="0"/>
              <a:t>, a professor from the Cognitive Computing Lab at </a:t>
            </a:r>
            <a:r>
              <a:rPr kumimoji="1" lang="en-US" altLang="ko-Kore-KR" dirty="0" err="1"/>
              <a:t>Gachon</a:t>
            </a:r>
            <a:r>
              <a:rPr kumimoji="1" lang="en-US" altLang="ko-Kore-KR" dirty="0"/>
              <a:t> University in Korea. </a:t>
            </a:r>
          </a:p>
          <a:p>
            <a:endParaRPr kumimoji="1" lang="en-US" altLang="ko-Kore-KR" dirty="0"/>
          </a:p>
          <a:p>
            <a:r>
              <a:rPr kumimoji="1" lang="en-US" altLang="ko-Kore-KR" dirty="0"/>
              <a:t>Today, I’m thrilled to introduce </a:t>
            </a:r>
            <a:r>
              <a:rPr kumimoji="1" lang="en-US" altLang="ko-Kore-KR" dirty="0" err="1"/>
              <a:t>FedOps</a:t>
            </a:r>
            <a:r>
              <a:rPr kumimoji="1" lang="en-US" altLang="ko-Kore-KR" dirty="0"/>
              <a:t> platform for FL lifecycle operations management.</a:t>
            </a:r>
          </a:p>
          <a:p>
            <a:endParaRPr kumimoji="1" lang="en-US" altLang="ko-Kore-KR" dirty="0"/>
          </a:p>
          <a:p>
            <a:r>
              <a:rPr kumimoji="1" lang="en-US" altLang="ko-KR" dirty="0"/>
              <a:t>20</a:t>
            </a:r>
            <a:r>
              <a:rPr kumimoji="1" lang="ko-KR" altLang="en-US" dirty="0"/>
              <a:t>초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3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To conclude, our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ensures efficient management of FL tasks from start to finish. </a:t>
            </a:r>
          </a:p>
          <a:p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FL Simulation replicates real-world scenarios by incorporating diverse data and systems. </a:t>
            </a: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Lastly, Web Service-Enabled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Platform empowers FL management on real devices.</a:t>
            </a:r>
          </a:p>
          <a:p>
            <a:endParaRPr kumimoji="1" lang="en-US" altLang="ko-Kore-KR" dirty="0"/>
          </a:p>
          <a:p>
            <a:pPr algn="l"/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In our future work, we have several goals:</a:t>
            </a:r>
          </a:p>
          <a:p>
            <a:pPr algn="l">
              <a:buFont typeface="+mj-lt"/>
              <a:buAutoNum type="arabicPeriod"/>
            </a:pP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We plan to support mobile devices, expanding the reach of our platform.</a:t>
            </a:r>
          </a:p>
          <a:p>
            <a:pPr algn="l">
              <a:buFont typeface="+mj-lt"/>
              <a:buAutoNum type="arabicPeriod"/>
            </a:pP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We want to incentivize participants in Federated Learning to drive performance and engagement.</a:t>
            </a:r>
          </a:p>
          <a:p>
            <a:pPr algn="l">
              <a:buFont typeface="+mj-lt"/>
              <a:buAutoNum type="arabicPeriod"/>
            </a:pP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We will leverage the power of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for Decentralized Clinical Trials &amp; Distributed Telemedicine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By achieving these goals, we aim to enhance the reliability, accessibility, and effectiveness of our platform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3947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en-US" dirty="0"/>
              <a:t>So, w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e wrote two papers about </a:t>
            </a:r>
            <a:r>
              <a:rPr lang="en-US" altLang="ko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,</a:t>
            </a:r>
          </a:p>
          <a:p>
            <a:r>
              <a:rPr lang="en-US" altLang="ko-KR" b="0" i="0" dirty="0" err="1">
                <a:solidFill>
                  <a:srgbClr val="374151"/>
                </a:solidFill>
                <a:effectLst/>
                <a:latin typeface="Söhne"/>
              </a:rPr>
              <a:t>FLScalize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 has recently been published in the IEEE Access journal</a:t>
            </a:r>
          </a:p>
          <a:p>
            <a:r>
              <a:rPr lang="en-US" altLang="ko-Kore-KR" b="0" i="0" dirty="0">
                <a:solidFill>
                  <a:srgbClr val="374151"/>
                </a:solidFill>
                <a:effectLst/>
                <a:latin typeface="Söhne"/>
              </a:rPr>
              <a:t>The 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paper provides a detailed and comprehensive description of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</a:p>
          <a:p>
            <a:endParaRPr kumimoji="1" lang="en-US" alt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kumimoji="1" lang="en-US" altLang="ko-Kore-KR" b="0" i="0" dirty="0">
                <a:solidFill>
                  <a:srgbClr val="374151"/>
                </a:solidFill>
                <a:effectLst/>
                <a:latin typeface="Söhne"/>
              </a:rPr>
              <a:t>And, we conducted an analysis on System Heterogeneity and authored a thesis on CE/CS, </a:t>
            </a:r>
            <a:br>
              <a:rPr kumimoji="1" lang="en-US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kumimoji="1" lang="en-US" altLang="ko-Kore-KR" b="0" i="0" dirty="0">
                <a:solidFill>
                  <a:srgbClr val="374151"/>
                </a:solidFill>
                <a:effectLst/>
                <a:latin typeface="Söhne"/>
              </a:rPr>
              <a:t>which is currently under review.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b="0" i="0" dirty="0">
                <a:solidFill>
                  <a:srgbClr val="374151"/>
                </a:solidFill>
                <a:effectLst/>
                <a:latin typeface="Söhne"/>
              </a:rPr>
              <a:t>Also, 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We </a:t>
            </a:r>
            <a:r>
              <a:rPr lang="en-US" altLang="ko-Kore-KR" b="0" i="0" dirty="0">
                <a:solidFill>
                  <a:srgbClr val="374151"/>
                </a:solidFill>
                <a:effectLst/>
                <a:latin typeface="Söhne"/>
              </a:rPr>
              <a:t>wrote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an article on privacy-preserving personal identification using Federated Learning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and non-contact radar signals with the FLOWER framework.</a:t>
            </a:r>
            <a:endParaRPr lang="en" altLang="ko-Kore-KR" sz="1200" dirty="0">
              <a:solidFill>
                <a:schemeClr val="tx2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018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168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I will proceed with the presentation in order.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/>
          </a:p>
          <a:p>
            <a:r>
              <a:rPr kumimoji="1" lang="en-US" altLang="ko-KR" dirty="0"/>
              <a:t>First, introduction to us,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How did </a:t>
            </a:r>
            <a:r>
              <a:rPr kumimoji="1" lang="en-US" altLang="ko-KR" dirty="0" err="1"/>
              <a:t>FedOps</a:t>
            </a:r>
            <a:r>
              <a:rPr kumimoji="1" lang="en-US" altLang="ko-KR" dirty="0"/>
              <a:t> come about?</a:t>
            </a:r>
            <a:r>
              <a:rPr kumimoji="1" lang="ko-KR" altLang="en-US" dirty="0"/>
              <a:t> </a:t>
            </a:r>
            <a:r>
              <a:rPr kumimoji="1" lang="en-US" altLang="ko-KR" dirty="0"/>
              <a:t>what is </a:t>
            </a:r>
            <a:r>
              <a:rPr kumimoji="1" lang="en-US" altLang="ko-KR" dirty="0" err="1"/>
              <a:t>FedOps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r>
              <a:rPr kumimoji="1" lang="en-US" altLang="ko-KR" dirty="0" err="1"/>
              <a:t>FedOps</a:t>
            </a:r>
            <a:r>
              <a:rPr kumimoji="1" lang="en-US" altLang="ko-KR" dirty="0"/>
              <a:t> Simulation in the cloud environment and </a:t>
            </a:r>
            <a:r>
              <a:rPr kumimoji="1" lang="en-US" altLang="ko-KR" dirty="0" err="1"/>
              <a:t>FedOps</a:t>
            </a:r>
            <a:r>
              <a:rPr kumimoji="1" lang="en-US" altLang="ko-KR" dirty="0"/>
              <a:t> service that can apply FL to real devices,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Finally Conclusion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30</a:t>
            </a:r>
            <a:r>
              <a:rPr kumimoji="1" lang="ko-KR" altLang="en-US" dirty="0"/>
              <a:t>초</a:t>
            </a:r>
            <a:endParaRPr kumimoji="1" lang="en-US" altLang="ko-KR" dirty="0"/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872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b="0" i="0" dirty="0">
                <a:solidFill>
                  <a:srgbClr val="000000"/>
                </a:solidFill>
                <a:effectLst/>
                <a:latin typeface="noto"/>
              </a:rPr>
              <a:t>We developed FedOps to address the lack of practical research in operating </a:t>
            </a:r>
            <a:br>
              <a:rPr lang="en" altLang="ko-Kore-KR" b="0" i="0" dirty="0">
                <a:solidFill>
                  <a:srgbClr val="000000"/>
                </a:solidFill>
                <a:effectLst/>
                <a:latin typeface="noto"/>
              </a:rPr>
            </a:br>
            <a:r>
              <a:rPr lang="en" altLang="ko-Kore-KR" b="0" i="0" dirty="0">
                <a:solidFill>
                  <a:srgbClr val="000000"/>
                </a:solidFill>
                <a:effectLst/>
                <a:latin typeface="noto"/>
              </a:rPr>
              <a:t>and managing </a:t>
            </a:r>
            <a:r>
              <a:rPr lang="en-US" altLang="ko-Kore-KR" b="0" i="0" dirty="0">
                <a:solidFill>
                  <a:srgbClr val="000000"/>
                </a:solidFill>
                <a:effectLst/>
                <a:latin typeface="noto"/>
              </a:rPr>
              <a:t>FL</a:t>
            </a:r>
            <a:r>
              <a:rPr lang="en" altLang="ko-Kore-KR" b="0" i="0" dirty="0">
                <a:solidFill>
                  <a:srgbClr val="000000"/>
                </a:solidFill>
                <a:effectLst/>
                <a:latin typeface="noto"/>
              </a:rPr>
              <a:t> in real-world projects.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FL algorithms </a:t>
            </a:r>
            <a:r>
              <a:rPr lang="en" altLang="ko-Kore-KR" dirty="0">
                <a:effectLst/>
                <a:latin typeface="Helvetica Neue" panose="02000503000000020004" pitchFamily="2" charset="0"/>
              </a:rPr>
              <a:t>and frameworks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show promise in enhancing performance,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but an effective FL operations platform is required.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" altLang="ko-Kore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To provide a solution,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w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e focused on three key questions: </a:t>
            </a:r>
          </a:p>
          <a:p>
            <a:r>
              <a:rPr lang="en-US" altLang="ko-Kore-KR" b="0" i="0" dirty="0">
                <a:solidFill>
                  <a:srgbClr val="374151"/>
                </a:solidFill>
                <a:effectLst/>
                <a:latin typeface="Söhne"/>
              </a:rPr>
              <a:t>First, 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easy application of AI/ML in FL, </a:t>
            </a: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Second, deployment and execution of data/models in multiple clients, </a:t>
            </a: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Third, managing the FL lifecycle in real-world scenarios.</a:t>
            </a:r>
          </a:p>
          <a:p>
            <a:endParaRPr kumimoji="1" lang="en-US" altLang="ko-Kore-KR" b="0" dirty="0"/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In the overview of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,</a:t>
            </a: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we extended the existing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MLOps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to facilitate the application of FL to ML projects.</a:t>
            </a:r>
          </a:p>
          <a:p>
            <a:r>
              <a:rPr kumimoji="1" lang="en-US" altLang="ko-Kore-KR" b="0" dirty="0"/>
              <a:t>The Baseline Model, created through </a:t>
            </a:r>
            <a:r>
              <a:rPr kumimoji="1" lang="en-US" altLang="ko-Kore-KR" b="0" dirty="0" err="1"/>
              <a:t>MLOps</a:t>
            </a:r>
            <a:r>
              <a:rPr kumimoji="1" lang="en-US" altLang="ko-Kore-KR" b="0" dirty="0"/>
              <a:t>, is deployed and executed to multiple clients </a:t>
            </a:r>
          </a:p>
          <a:p>
            <a:r>
              <a:rPr kumimoji="1" lang="en-US" altLang="ko-Kore-KR" b="0" dirty="0"/>
              <a:t>that configured to perform FL by connecting to the server.</a:t>
            </a:r>
          </a:p>
          <a:p>
            <a:endParaRPr lang="en" altLang="ko-Kore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lang="en" altLang="ko-Kore-KR" b="0" i="0" dirty="0">
                <a:solidFill>
                  <a:srgbClr val="000000"/>
                </a:solidFill>
                <a:effectLst/>
                <a:latin typeface="noto"/>
              </a:rPr>
              <a:t>The Local/Global Model is continuously version-managed.</a:t>
            </a:r>
          </a:p>
          <a:p>
            <a:endParaRPr lang="en" altLang="ko-Kore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kumimoji="1" lang="en-US" altLang="ko-Kore-KR" b="0" dirty="0"/>
              <a:t>To manage and monitor the FL lifecycle, </a:t>
            </a:r>
            <a:br>
              <a:rPr kumimoji="1" lang="en-US" altLang="ko-Kore-KR" b="0" dirty="0"/>
            </a:br>
            <a:r>
              <a:rPr kumimoji="1" lang="en-US" altLang="ko-Kore-KR" b="0" dirty="0" err="1"/>
              <a:t>FedOps</a:t>
            </a:r>
            <a:r>
              <a:rPr kumimoji="1" lang="en-US" altLang="ko-Kore-KR" b="0" dirty="0"/>
              <a:t> enables the tracking of logs from both the Client and Server, </a:t>
            </a:r>
          </a:p>
          <a:p>
            <a:r>
              <a:rPr kumimoji="1" lang="en-US" altLang="ko-Kore-KR" b="0" dirty="0"/>
              <a:t>ensuring smooth operations.</a:t>
            </a:r>
          </a:p>
          <a:p>
            <a:endParaRPr kumimoji="1" lang="en-US" altLang="ko-Kore-KR" b="0" i="0" dirty="0">
              <a:solidFill>
                <a:srgbClr val="000000"/>
              </a:solidFill>
              <a:effectLst/>
              <a:latin typeface="noto"/>
            </a:endParaRPr>
          </a:p>
          <a:p>
            <a:endParaRPr kumimoji="1" lang="en-US" altLang="ko-Kore-KR" b="0" i="0" dirty="0">
              <a:solidFill>
                <a:srgbClr val="000000"/>
              </a:solidFill>
              <a:effectLst/>
              <a:latin typeface="noto"/>
            </a:endParaRPr>
          </a:p>
          <a:p>
            <a:endParaRPr lang="en" altLang="ko-Kore-KR" b="0" i="0" dirty="0">
              <a:solidFill>
                <a:srgbClr val="000000"/>
              </a:solidFill>
              <a:effectLst/>
              <a:latin typeface="noto"/>
            </a:endParaRPr>
          </a:p>
          <a:p>
            <a:endParaRPr kumimoji="1"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3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err="1"/>
              <a:t>FedOps</a:t>
            </a:r>
            <a:r>
              <a:rPr kumimoji="1" lang="en-US" altLang="ko-KR" dirty="0"/>
              <a:t> has five key features:</a:t>
            </a:r>
          </a:p>
          <a:p>
            <a:r>
              <a:rPr kumimoji="1" lang="en-US" altLang="ko-KR" dirty="0" err="1"/>
              <a:t>FLScalize</a:t>
            </a:r>
            <a:r>
              <a:rPr kumimoji="1" lang="en-US" altLang="ko-KR" dirty="0"/>
              <a:t>: </a:t>
            </a:r>
            <a:r>
              <a:rPr kumimoji="1" lang="en-US" altLang="ko-KR" b="0" i="0" dirty="0">
                <a:solidFill>
                  <a:srgbClr val="374151"/>
                </a:solidFill>
                <a:effectLst/>
                <a:latin typeface="Söhne"/>
              </a:rPr>
              <a:t>It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 simplifies the application of data and models in a FL environment </a:t>
            </a:r>
            <a:b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by leveraging Flower's Client and Server.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Second, </a:t>
            </a:r>
            <a:r>
              <a:rPr kumimoji="1" lang="en-US" altLang="ko-KR" b="0" i="0" dirty="0">
                <a:solidFill>
                  <a:srgbClr val="374151"/>
                </a:solidFill>
                <a:effectLst/>
                <a:latin typeface="Söhne"/>
              </a:rPr>
              <a:t>t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he manager oversees and manages the real-time FL progress of both clients and server</a:t>
            </a:r>
          </a:p>
          <a:p>
            <a:br>
              <a:rPr lang="en" altLang="ko-Kore-KR" dirty="0"/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Third, Contribution Evaluation and Client Selection processes incentivize individual clients through a BCFL based on their performance.</a:t>
            </a:r>
          </a:p>
          <a:p>
            <a:endParaRPr kumimoji="1" lang="en-US" altLang="ko-KR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Fourth, the CI/CD/CFL system integrates with a Code Repo, </a:t>
            </a: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enabling code deployment to multiple clients and servers for continuous or periodic federated learning</a:t>
            </a:r>
          </a:p>
          <a:p>
            <a:endParaRPr kumimoji="1" lang="en-US" altLang="ko-KR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kumimoji="1" lang="en-US" altLang="ko-KR" b="0" i="0" dirty="0">
                <a:solidFill>
                  <a:srgbClr val="374151"/>
                </a:solidFill>
                <a:effectLst/>
                <a:latin typeface="Söhne"/>
              </a:rPr>
              <a:t>Fifth, the FL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 dashboard is available for monitoring and observing the lifecycle of FL clients and server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585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We have summarized the distinctive features of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by conducting practical tests on </a:t>
            </a:r>
            <a:r>
              <a:rPr lang="en" altLang="ko-Kore-KR" dirty="0">
                <a:effectLst/>
                <a:latin typeface="Helvetica Neue" panose="02000503000000020004" pitchFamily="2" charset="0"/>
              </a:rPr>
              <a:t>various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FL frameworks.</a:t>
            </a:r>
            <a:endParaRPr kumimoji="1" lang="en-US" altLang="ko-Kore-KR" dirty="0"/>
          </a:p>
          <a:p>
            <a:endParaRPr kumimoji="1" lang="en-US" altLang="ko-Kore-KR" dirty="0"/>
          </a:p>
          <a:p>
            <a:r>
              <a:rPr kumimoji="1" lang="en-US" altLang="ko-Kore-KR" dirty="0" err="1"/>
              <a:t>FedOps</a:t>
            </a:r>
            <a:r>
              <a:rPr kumimoji="1" lang="en-US" altLang="ko-Kore-KR" dirty="0"/>
              <a:t> allows users to easily apply their own data and models without caring about FL. </a:t>
            </a:r>
          </a:p>
          <a:p>
            <a:endParaRPr kumimoji="1" lang="en-US" altLang="ko-Kore-KR" dirty="0"/>
          </a:p>
          <a:p>
            <a:r>
              <a:rPr kumimoji="1" lang="en-US" altLang="ko-Kore-KR" dirty="0" err="1"/>
              <a:t>FedOps</a:t>
            </a:r>
            <a:r>
              <a:rPr kumimoji="1" lang="en-US" altLang="ko-Kore-KR" dirty="0"/>
              <a:t> has Manager Components that continuously manages the status of Client and Server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ore-KR" dirty="0"/>
              <a:t>Only </a:t>
            </a:r>
            <a:r>
              <a:rPr kumimoji="1" lang="en-US" altLang="ko-Kore-KR" dirty="0" err="1"/>
              <a:t>FedOps</a:t>
            </a:r>
            <a:r>
              <a:rPr kumimoji="1" lang="en-US" altLang="ko-Kore-KR" dirty="0"/>
              <a:t> has this feature.</a:t>
            </a:r>
          </a:p>
          <a:p>
            <a:r>
              <a:rPr kumimoji="1" lang="en-US" altLang="ko-Kore-KR" dirty="0"/>
              <a:t> </a:t>
            </a:r>
          </a:p>
          <a:p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supports both System and Data Heterogeneity Simulation capabilities.</a:t>
            </a:r>
          </a:p>
          <a:p>
            <a:endParaRPr kumimoji="1" lang="en-US" altLang="ko-Kore-KR" dirty="0"/>
          </a:p>
          <a:p>
            <a:r>
              <a:rPr kumimoji="1" lang="en-US" altLang="ko-Kore-KR" dirty="0"/>
              <a:t>And, provides CI/CD/CFL functionality to Multi Client.</a:t>
            </a:r>
          </a:p>
          <a:p>
            <a:endParaRPr kumimoji="1" lang="en-US" altLang="ko-Kore-KR" dirty="0"/>
          </a:p>
          <a:p>
            <a:r>
              <a:rPr kumimoji="1" lang="en-US" altLang="ko-Kore-KR" dirty="0"/>
              <a:t>So, </a:t>
            </a:r>
            <a:r>
              <a:rPr kumimoji="1" lang="en-US" altLang="ko-Kore-KR" dirty="0" err="1"/>
              <a:t>FedOps</a:t>
            </a:r>
            <a:r>
              <a:rPr kumimoji="1" lang="en-US" altLang="ko-Kore-KR" dirty="0"/>
              <a:t> can manage the lifecycle of FL clients and server with these functions.</a:t>
            </a:r>
          </a:p>
          <a:p>
            <a:endParaRPr kumimoji="1" lang="en-US" altLang="ko-KR" b="0" dirty="0"/>
          </a:p>
          <a:p>
            <a:endParaRPr kumimoji="1" lang="en-US" altLang="ko-KR" b="0" dirty="0"/>
          </a:p>
          <a:p>
            <a:endParaRPr kumimoji="1"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315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Helvetica Neue" panose="02000503000000020004" pitchFamily="2" charset="0"/>
              </a:rPr>
              <a:t>And, we developed a </a:t>
            </a:r>
            <a:r>
              <a:rPr lang="en" altLang="ko-Kore-KR" dirty="0" err="1">
                <a:effectLst/>
                <a:latin typeface="Helvetica Neue" panose="02000503000000020004" pitchFamily="2" charset="0"/>
              </a:rPr>
              <a:t>FedOps</a:t>
            </a:r>
            <a:r>
              <a:rPr lang="en" altLang="ko-Kore-KR" dirty="0">
                <a:effectLst/>
                <a:latin typeface="Helvetica Neue" panose="02000503000000020004" pitchFamily="2" charset="0"/>
              </a:rPr>
              <a:t> web service to manage the lifecycle operations of FL on real devices.</a:t>
            </a:r>
          </a:p>
          <a:p>
            <a:r>
              <a:rPr lang="en" altLang="ko-Kore-KR" dirty="0">
                <a:effectLst/>
                <a:latin typeface="Helvetica Neue" panose="02000503000000020004" pitchFamily="2" charset="0"/>
              </a:rPr>
              <a:t>Users can create FL tasks and register task ID in the clients.</a:t>
            </a:r>
          </a:p>
          <a:p>
            <a:endParaRPr lang="en" altLang="ko-Kore-KR" dirty="0">
              <a:effectLst/>
              <a:latin typeface="Helvetica Neue" panose="02000503000000020004" pitchFamily="2" charset="0"/>
            </a:endParaRPr>
          </a:p>
          <a:p>
            <a:r>
              <a:rPr lang="en" altLang="ko-Kore-KR" dirty="0">
                <a:effectLst/>
                <a:latin typeface="Helvetica Neue" panose="02000503000000020004" pitchFamily="2" charset="0"/>
              </a:rPr>
              <a:t>Once the user select the clients that participate in the FL round, </a:t>
            </a:r>
            <a:br>
              <a:rPr lang="en" altLang="ko-Kore-KR" dirty="0">
                <a:effectLst/>
                <a:latin typeface="Helvetica Neue" panose="02000503000000020004" pitchFamily="2" charset="0"/>
              </a:rPr>
            </a:br>
            <a:r>
              <a:rPr lang="en" altLang="ko-Kore-KR" dirty="0">
                <a:effectLst/>
                <a:latin typeface="Helvetica Neue" panose="02000503000000020004" pitchFamily="2" charset="0"/>
              </a:rPr>
              <a:t>the user can run FL task and that deploys FL server.</a:t>
            </a:r>
          </a:p>
          <a:p>
            <a:endParaRPr lang="en" altLang="ko-Kore-KR" dirty="0">
              <a:effectLst/>
              <a:latin typeface="Helvetica Neue" panose="02000503000000020004" pitchFamily="2" charset="0"/>
            </a:endParaRPr>
          </a:p>
          <a:p>
            <a:r>
              <a:rPr lang="en" altLang="ko-Kore-KR" dirty="0">
                <a:effectLst/>
                <a:latin typeface="Helvetica Neue" panose="02000503000000020004" pitchFamily="2" charset="0"/>
              </a:rPr>
              <a:t>As FL is performed, the user monitors local and global model performances and manage/download global model through the web interface.</a:t>
            </a:r>
          </a:p>
          <a:p>
            <a:endParaRPr lang="en" altLang="ko-Kore-KR" dirty="0">
              <a:effectLst/>
              <a:latin typeface="Helvetica Neue" panose="02000503000000020004" pitchFamily="2" charset="0"/>
            </a:endParaRPr>
          </a:p>
          <a:p>
            <a:r>
              <a:rPr lang="en" altLang="ko-Kore-KR" dirty="0">
                <a:effectLst/>
                <a:latin typeface="Helvetica Neue" panose="02000503000000020004" pitchFamily="2" charset="0"/>
              </a:rPr>
              <a:t>At the client level, the clients can monitor own data status and performance with </a:t>
            </a:r>
            <a:r>
              <a:rPr lang="en" altLang="ko-Kore-KR" dirty="0" err="1">
                <a:effectLst/>
                <a:latin typeface="Helvetica Neue" panose="02000503000000020004" pitchFamily="2" charset="0"/>
              </a:rPr>
              <a:t>WandB</a:t>
            </a:r>
            <a:r>
              <a:rPr lang="en" altLang="ko-Kore-KR" dirty="0">
                <a:effectLst/>
                <a:latin typeface="Helvetica Neue" panose="02000503000000020004" pitchFamily="2" charset="0"/>
              </a:rPr>
              <a:t> or ELK.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521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We have open-sourced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and it can be easily installed from pip. </a:t>
            </a: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The guide includes the Git repository address and instructions for managing the lifecycle of your FL tasks. </a:t>
            </a: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While the web service for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is currently unavailable, it will be deployed in the near future, </a:t>
            </a:r>
          </a:p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allowing you to utilize our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platform for your Federated Learning operations.</a:t>
            </a:r>
          </a:p>
          <a:p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68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I will demonstrate a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Demo that showcases the management of FL lifecycle using a real device.</a:t>
            </a:r>
          </a:p>
          <a:p>
            <a:endParaRPr kumimoji="1" lang="en-US" altLang="ko-KR" dirty="0"/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To get started, create your FL Task in the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web interface.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Enter the title, description, and tags for your Task.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Additionally, provide the address of the FL server Git repository that you have created.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Once registered, it is not cumbersome to upload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Söhne"/>
              </a:rPr>
              <a:t>the code file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to the web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because you can separately manage the FL server code only in Git.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This will allow the FL server to be deployed and run in our server environment.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Once your FL Task is created, it will be assigned a unique task ID.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In order to register a client in this FL task,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the client’s config file needs to be updated with the assigned task ID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and the user's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WandB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information for client monitoring.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And run the client and client manager.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43541"/>
                </a:solidFill>
                <a:effectLst/>
                <a:latin typeface="Söhne"/>
              </a:rPr>
              <a:t>In this way, the client is registered in the FL task.</a:t>
            </a:r>
            <a:br>
              <a:rPr lang="en" altLang="ko-Kore-KR" b="0" i="0" dirty="0">
                <a:solidFill>
                  <a:srgbClr val="343541"/>
                </a:solidFill>
                <a:effectLst/>
                <a:latin typeface="Söhne"/>
              </a:rPr>
            </a:br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After selecting the client, click the "FL Start" button.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This deploy and execute the FL server code that y</a:t>
            </a:r>
            <a:r>
              <a:rPr lang="en-US" altLang="ko-Kore-KR" b="0" i="0" dirty="0" err="1">
                <a:solidFill>
                  <a:srgbClr val="374151"/>
                </a:solidFill>
                <a:effectLst/>
                <a:latin typeface="Söhne"/>
              </a:rPr>
              <a:t>ou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previously set up in the server repository.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The FL server creates FL rounds for task.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The client proceeds with </a:t>
            </a:r>
            <a:r>
              <a:rPr lang="en-US" altLang="ko-Kore-KR" b="0" i="0" dirty="0">
                <a:solidFill>
                  <a:srgbClr val="374151"/>
                </a:solidFill>
                <a:effectLst/>
                <a:latin typeface="Söhne"/>
              </a:rPr>
              <a:t>training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as much as the round set in the server.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provides lifecycle management for FL tasks.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You can monitor the performance of the global/local models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and track the client's system resource usage based on the model version. 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Additionally, you can save and manage the global models according to different versions.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To monitor the performance of the client's local model and the status of the client's data,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you can check the information using the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WandB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that you set up earlier.</a:t>
            </a:r>
            <a:b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This demo specifically demonstrates the training of a TensorFlow-based CNN model using the CIFAR-10 dataset.</a:t>
            </a:r>
          </a:p>
          <a:p>
            <a:pPr algn="l"/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If you configures the data loader to import data in real-time, </a:t>
            </a:r>
          </a:p>
          <a:p>
            <a:pPr algn="l"/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there are advantages that enable continuous Federated Learning without worrying about client/server interactions.</a:t>
            </a:r>
          </a:p>
          <a:p>
            <a:pPr algn="l"/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endParaRPr lang="en" altLang="ko-Kore-KR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331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The </a:t>
            </a:r>
            <a:r>
              <a:rPr lang="en" altLang="ko-Kore-KR" b="0" i="0" dirty="0" err="1">
                <a:solidFill>
                  <a:srgbClr val="374151"/>
                </a:solidFill>
                <a:effectLst/>
                <a:latin typeface="Söhne"/>
              </a:rPr>
              <a:t>FedOps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also supports a docker-based client environment. </a:t>
            </a:r>
          </a:p>
          <a:p>
            <a:r>
              <a:rPr lang="en-US" altLang="ko-Kore-KR" b="0" i="0" dirty="0">
                <a:solidFill>
                  <a:srgbClr val="374151"/>
                </a:solidFill>
                <a:effectLst/>
                <a:latin typeface="Söhne"/>
              </a:rPr>
              <a:t>Clients</a:t>
            </a:r>
            <a:r>
              <a:rPr lang="en" altLang="ko-Kore-KR" b="0" i="0" dirty="0">
                <a:solidFill>
                  <a:srgbClr val="374151"/>
                </a:solidFill>
                <a:effectLst/>
                <a:latin typeface="Söhne"/>
              </a:rPr>
              <a:t> can monitor their data and performance through the ELK stack.</a:t>
            </a:r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124CF-7C43-4F80-B824-F46595EF49F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507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Internal_logo_standar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4" r="44701" b="3400"/>
          <a:stretch>
            <a:fillRect/>
          </a:stretch>
        </p:blipFill>
        <p:spPr bwMode="auto">
          <a:xfrm>
            <a:off x="7082870" y="0"/>
            <a:ext cx="515993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2130428"/>
            <a:ext cx="6705600" cy="1470025"/>
          </a:xfrm>
        </p:spPr>
        <p:txBody>
          <a:bodyPr anchor="b"/>
          <a:lstStyle>
            <a:lvl1pPr>
              <a:lnSpc>
                <a:spcPct val="90000"/>
              </a:lnSpc>
              <a:defRPr sz="400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3886200"/>
            <a:ext cx="6705600" cy="1752600"/>
          </a:xfrm>
        </p:spPr>
        <p:txBody>
          <a:bodyPr/>
          <a:lstStyle>
            <a:lvl1pPr marL="0" indent="0">
              <a:buFontTx/>
              <a:buNone/>
              <a:defRPr sz="1800" b="1">
                <a:solidFill>
                  <a:srgbClr val="00B2F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pic>
        <p:nvPicPr>
          <p:cNvPr id="5" name="Picture 1" descr="Gachon Imag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" y="0"/>
            <a:ext cx="3048000" cy="111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276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5668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0">
            <a:extLst>
              <a:ext uri="{FF2B5EF4-FFF2-40B4-BE49-F238E27FC236}">
                <a16:creationId xmlns:a16="http://schemas.microsoft.com/office/drawing/2014/main" id="{41FFE8A1-66A3-6643-84EF-066C96AF4A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auto">
          <a:xfrm>
            <a:off x="10801607" y="6464114"/>
            <a:ext cx="812800" cy="2743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 algn="r" defTabSz="651510">
              <a:defRPr sz="1440">
                <a:solidFill>
                  <a:srgbClr val="0D0D0D"/>
                </a:solidFill>
                <a:latin typeface="HelvNeue Roman for IBM" charset="0"/>
                <a:cs typeface="HelvNeue Bold for IBM" charset="0"/>
                <a:sym typeface="HelvNeue Bold for IBM" charset="0"/>
              </a:defRPr>
            </a:lvl1pPr>
          </a:lstStyle>
          <a:p>
            <a:fld id="{2842D337-1174-134E-9354-6DE4CC7ABE7B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2" name="Picture 1" descr="Gachon Image.png">
            <a:extLst>
              <a:ext uri="{FF2B5EF4-FFF2-40B4-BE49-F238E27FC236}">
                <a16:creationId xmlns:a16="http://schemas.microsoft.com/office/drawing/2014/main" id="{7A6EB07F-14E9-3078-9C98-E79E17377A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" y="-10758"/>
            <a:ext cx="3048000" cy="111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Google Shape;260;p3">
            <a:extLst>
              <a:ext uri="{FF2B5EF4-FFF2-40B4-BE49-F238E27FC236}">
                <a16:creationId xmlns:a16="http://schemas.microsoft.com/office/drawing/2014/main" id="{069A0CBB-83F6-19E7-9CE9-E08966B1002E}"/>
              </a:ext>
            </a:extLst>
          </p:cNvPr>
          <p:cNvSpPr txBox="1">
            <a:spLocks/>
          </p:cNvSpPr>
          <p:nvPr userDrawn="1"/>
        </p:nvSpPr>
        <p:spPr>
          <a:xfrm>
            <a:off x="25671" y="2734461"/>
            <a:ext cx="12140659" cy="849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650" tIns="54810" rIns="109650" bIns="5481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167640" indent="0" algn="ctr">
              <a:buNone/>
            </a:pPr>
            <a:r>
              <a:rPr lang="en-US" altLang="ko-KR" sz="4800" b="1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Thank you</a:t>
            </a:r>
            <a:r>
              <a:rPr lang="ko-KR" altLang="en-US" sz="4800" b="1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sz="4800" b="1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012B131E-BD82-F5B2-9F28-E07057BF7ACE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3159140"/>
            <a:ext cx="3970570" cy="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2C8C5F23-43AF-17D5-F90C-76D3358CA31C}"/>
              </a:ext>
            </a:extLst>
          </p:cNvPr>
          <p:cNvCxnSpPr>
            <a:cxnSpLocks/>
          </p:cNvCxnSpPr>
          <p:nvPr userDrawn="1"/>
        </p:nvCxnSpPr>
        <p:spPr>
          <a:xfrm flipV="1">
            <a:off x="8312537" y="3159140"/>
            <a:ext cx="3853793" cy="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72BDF69-C1E8-8E82-6BB0-D3C4C2DB3744}"/>
              </a:ext>
            </a:extLst>
          </p:cNvPr>
          <p:cNvSpPr txBox="1"/>
          <p:nvPr userDrawn="1"/>
        </p:nvSpPr>
        <p:spPr>
          <a:xfrm>
            <a:off x="4830183" y="3583815"/>
            <a:ext cx="2775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Cognitive Computing Lab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483950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indent="-216000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hape 20"/>
          <p:cNvSpPr>
            <a:spLocks noGrp="1"/>
          </p:cNvSpPr>
          <p:nvPr>
            <p:ph type="sldNum" sz="quarter" idx="10"/>
          </p:nvPr>
        </p:nvSpPr>
        <p:spPr>
          <a:xfrm>
            <a:off x="11459635" y="6547555"/>
            <a:ext cx="512233" cy="234950"/>
          </a:xfrm>
        </p:spPr>
        <p:txBody>
          <a:bodyPr/>
          <a:lstStyle>
            <a:lvl1pPr>
              <a:defRPr/>
            </a:lvl1pPr>
          </a:lstStyle>
          <a:p>
            <a:fld id="{2E17F24E-3E80-EC4B-B86F-EBC6B4AE25B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2A9273AA-B35A-4BF7-A88B-D9349E13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734926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676379" y="6489889"/>
            <a:ext cx="3770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E17F24E-3E80-EC4B-B86F-EBC6B4AE25B0}" type="slidenum">
              <a:rPr lang="en-US" sz="1200" smtClean="0"/>
              <a:pPr/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64225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9854F4-58DA-D64A-8460-18B92C78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80" b="0">
                <a:latin typeface="AppleSDGothicNeoB00" panose="02000503000000000000" pitchFamily="2" charset="-127"/>
                <a:ea typeface="AppleSDGothicNeoB00" panose="02000503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x-none" dirty="0"/>
          </a:p>
        </p:txBody>
      </p:sp>
      <p:cxnSp>
        <p:nvCxnSpPr>
          <p:cNvPr id="4" name="Shape 17">
            <a:extLst>
              <a:ext uri="{FF2B5EF4-FFF2-40B4-BE49-F238E27FC236}">
                <a16:creationId xmlns:a16="http://schemas.microsoft.com/office/drawing/2014/main" id="{C521920F-89A1-A649-9CD9-2B1F1BE9C4C1}"/>
              </a:ext>
            </a:extLst>
          </p:cNvPr>
          <p:cNvCxnSpPr/>
          <p:nvPr userDrawn="1"/>
        </p:nvCxnSpPr>
        <p:spPr>
          <a:xfrm>
            <a:off x="544578" y="921715"/>
            <a:ext cx="110743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5" name="Shape 12">
            <a:extLst>
              <a:ext uri="{FF2B5EF4-FFF2-40B4-BE49-F238E27FC236}">
                <a16:creationId xmlns:a16="http://schemas.microsoft.com/office/drawing/2014/main" id="{8484ED8E-3AB8-384D-A560-96D687139CF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09600" y="1081436"/>
            <a:ext cx="10972800" cy="53193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8130" marR="0" lvl="0" indent="2667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4266"/>
              </a:buClr>
              <a:buSzPct val="100000"/>
              <a:buFont typeface="Noto Sans Symbols"/>
              <a:buChar char="▪"/>
              <a:defRPr sz="1920" b="0" i="0" u="none" strike="noStrike" cap="none">
                <a:solidFill>
                  <a:srgbClr val="004266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1pPr>
            <a:lvl2pPr marL="891540" marR="0" lvl="1" indent="-17526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4266"/>
              </a:buClr>
              <a:buSzPct val="100000"/>
              <a:buFont typeface="Arial"/>
              <a:buChar char="•"/>
              <a:defRPr sz="2160" b="0" i="0" u="none" strike="noStrike" cap="none">
                <a:solidFill>
                  <a:srgbClr val="004266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2pPr>
            <a:lvl3pPr marL="1371600" marR="0" lvl="2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160" b="0" i="0" u="none" strike="noStrike" cap="none">
                <a:solidFill>
                  <a:schemeClr val="dk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3pPr>
            <a:lvl4pPr marL="1920240" marR="0" lvl="3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160" b="0" i="0" u="none" strike="noStrike" cap="none">
                <a:solidFill>
                  <a:schemeClr val="dk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4pPr>
            <a:lvl5pPr marL="2468880" marR="0" lvl="4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5pPr>
            <a:lvl6pPr marL="3017520" marR="0" lvl="5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566160" marR="0" lvl="6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114800" marR="0" lvl="7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663440" marR="0" lvl="8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 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en-US" altLang="ko-KR" dirty="0"/>
              <a:t> </a:t>
            </a:r>
            <a:r>
              <a:rPr lang="ko-KR" altLang="en-US" dirty="0"/>
              <a:t>세 번째 수준</a:t>
            </a:r>
          </a:p>
          <a:p>
            <a:pPr lvl="3"/>
            <a:r>
              <a:rPr lang="en-US" altLang="ko-KR" dirty="0"/>
              <a:t> </a:t>
            </a:r>
            <a:r>
              <a:rPr lang="ko-KR" altLang="en-US" dirty="0"/>
              <a:t>네 번째 수준</a:t>
            </a:r>
          </a:p>
          <a:p>
            <a:pPr lvl="4"/>
            <a:r>
              <a:rPr lang="en-US" altLang="ko-KR" dirty="0"/>
              <a:t> </a:t>
            </a:r>
            <a:r>
              <a:rPr lang="ko-KR" altLang="en-US" dirty="0"/>
              <a:t>다섯 번째 수준</a:t>
            </a:r>
            <a:endParaRPr lang="en-US" dirty="0"/>
          </a:p>
          <a:p>
            <a:endParaRPr dirty="0"/>
          </a:p>
        </p:txBody>
      </p:sp>
      <p:sp>
        <p:nvSpPr>
          <p:cNvPr id="6" name="Shape 20">
            <a:extLst>
              <a:ext uri="{FF2B5EF4-FFF2-40B4-BE49-F238E27FC236}">
                <a16:creationId xmlns:a16="http://schemas.microsoft.com/office/drawing/2014/main" id="{B46A1B88-EF58-A242-A536-A3E6017D2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auto">
          <a:xfrm>
            <a:off x="10806177" y="6423355"/>
            <a:ext cx="812800" cy="2743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 algn="r" defTabSz="651510">
              <a:defRPr sz="1440">
                <a:solidFill>
                  <a:srgbClr val="0D0D0D"/>
                </a:solidFill>
                <a:latin typeface="HelvNeue Roman for IBM" charset="0"/>
                <a:cs typeface="HelvNeue Bold for IBM" charset="0"/>
                <a:sym typeface="HelvNeue Bold for IBM" charset="0"/>
              </a:defRPr>
            </a:lvl1pPr>
          </a:lstStyle>
          <a:p>
            <a:fld id="{2842D337-1174-134E-9354-6DE4CC7ABE7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77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6174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Internal_logo_standar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4" r="44701" b="3400"/>
          <a:stretch>
            <a:fillRect/>
          </a:stretch>
        </p:blipFill>
        <p:spPr bwMode="auto">
          <a:xfrm>
            <a:off x="7082870" y="0"/>
            <a:ext cx="515993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2130428"/>
            <a:ext cx="6705600" cy="1470025"/>
          </a:xfrm>
        </p:spPr>
        <p:txBody>
          <a:bodyPr anchor="b"/>
          <a:lstStyle>
            <a:lvl1pPr>
              <a:lnSpc>
                <a:spcPct val="90000"/>
              </a:lnSpc>
              <a:defRPr sz="400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3886200"/>
            <a:ext cx="6705600" cy="1752600"/>
          </a:xfrm>
        </p:spPr>
        <p:txBody>
          <a:bodyPr/>
          <a:lstStyle>
            <a:lvl1pPr marL="0" indent="0">
              <a:buFontTx/>
              <a:buNone/>
              <a:defRPr sz="1800" b="1">
                <a:solidFill>
                  <a:srgbClr val="00B2F2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pic>
        <p:nvPicPr>
          <p:cNvPr id="5" name="Picture 1" descr="Gachon Imag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" y="0"/>
            <a:ext cx="3048000" cy="111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8603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indent="-216000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hape 20"/>
          <p:cNvSpPr>
            <a:spLocks noGrp="1"/>
          </p:cNvSpPr>
          <p:nvPr>
            <p:ph type="sldNum" sz="quarter" idx="10"/>
          </p:nvPr>
        </p:nvSpPr>
        <p:spPr>
          <a:xfrm>
            <a:off x="11459635" y="6547555"/>
            <a:ext cx="512233" cy="234950"/>
          </a:xfrm>
        </p:spPr>
        <p:txBody>
          <a:bodyPr/>
          <a:lstStyle>
            <a:lvl1pPr>
              <a:defRPr/>
            </a:lvl1pPr>
          </a:lstStyle>
          <a:p>
            <a:fld id="{2E17F24E-3E80-EC4B-B86F-EBC6B4AE25B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2A9273AA-B35A-4BF7-A88B-D9349E13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4915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676379" y="6489889"/>
            <a:ext cx="3770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E17F24E-3E80-EC4B-B86F-EBC6B4AE25B0}" type="slidenum">
              <a:rPr lang="en-US" sz="1200" smtClean="0"/>
              <a:pPr/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497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9854F4-58DA-D64A-8460-18B92C78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80" b="0">
                <a:latin typeface="AppleSDGothicNeoB00" panose="02000503000000000000" pitchFamily="2" charset="-127"/>
                <a:ea typeface="AppleSDGothicNeoB00" panose="02000503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x-none" dirty="0"/>
          </a:p>
        </p:txBody>
      </p:sp>
      <p:cxnSp>
        <p:nvCxnSpPr>
          <p:cNvPr id="4" name="Shape 17">
            <a:extLst>
              <a:ext uri="{FF2B5EF4-FFF2-40B4-BE49-F238E27FC236}">
                <a16:creationId xmlns:a16="http://schemas.microsoft.com/office/drawing/2014/main" id="{C521920F-89A1-A649-9CD9-2B1F1BE9C4C1}"/>
              </a:ext>
            </a:extLst>
          </p:cNvPr>
          <p:cNvCxnSpPr/>
          <p:nvPr userDrawn="1"/>
        </p:nvCxnSpPr>
        <p:spPr>
          <a:xfrm>
            <a:off x="544578" y="921715"/>
            <a:ext cx="110743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5" name="Shape 12">
            <a:extLst>
              <a:ext uri="{FF2B5EF4-FFF2-40B4-BE49-F238E27FC236}">
                <a16:creationId xmlns:a16="http://schemas.microsoft.com/office/drawing/2014/main" id="{8484ED8E-3AB8-384D-A560-96D687139CF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09600" y="1081436"/>
            <a:ext cx="10972800" cy="53193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8130" marR="0" lvl="0" indent="2667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4266"/>
              </a:buClr>
              <a:buSzPct val="100000"/>
              <a:buFont typeface="Noto Sans Symbols"/>
              <a:buChar char="▪"/>
              <a:defRPr sz="1920" b="0" i="0" u="none" strike="noStrike" cap="none">
                <a:solidFill>
                  <a:srgbClr val="004266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1pPr>
            <a:lvl2pPr marL="891540" marR="0" lvl="1" indent="-17526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4266"/>
              </a:buClr>
              <a:buSzPct val="100000"/>
              <a:buFont typeface="Arial"/>
              <a:buChar char="•"/>
              <a:defRPr sz="2160" b="0" i="0" u="none" strike="noStrike" cap="none">
                <a:solidFill>
                  <a:srgbClr val="004266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2pPr>
            <a:lvl3pPr marL="1371600" marR="0" lvl="2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160" b="0" i="0" u="none" strike="noStrike" cap="none">
                <a:solidFill>
                  <a:schemeClr val="dk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3pPr>
            <a:lvl4pPr marL="1920240" marR="0" lvl="3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160" b="0" i="0" u="none" strike="noStrike" cap="none">
                <a:solidFill>
                  <a:schemeClr val="dk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4pPr>
            <a:lvl5pPr marL="2468880" marR="0" lvl="4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cs typeface="Arial"/>
                <a:sym typeface="Arial"/>
              </a:defRPr>
            </a:lvl5pPr>
            <a:lvl6pPr marL="3017520" marR="0" lvl="5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566160" marR="0" lvl="6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114800" marR="0" lvl="7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663440" marR="0" lvl="8" indent="304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 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en-US" altLang="ko-KR" dirty="0"/>
              <a:t> </a:t>
            </a:r>
            <a:r>
              <a:rPr lang="ko-KR" altLang="en-US" dirty="0"/>
              <a:t>세 번째 수준</a:t>
            </a:r>
          </a:p>
          <a:p>
            <a:pPr lvl="3"/>
            <a:r>
              <a:rPr lang="en-US" altLang="ko-KR" dirty="0"/>
              <a:t> </a:t>
            </a:r>
            <a:r>
              <a:rPr lang="ko-KR" altLang="en-US" dirty="0"/>
              <a:t>네 번째 수준</a:t>
            </a:r>
          </a:p>
          <a:p>
            <a:pPr lvl="4"/>
            <a:r>
              <a:rPr lang="en-US" altLang="ko-KR" dirty="0"/>
              <a:t> </a:t>
            </a:r>
            <a:r>
              <a:rPr lang="ko-KR" altLang="en-US" dirty="0"/>
              <a:t>다섯 번째 수준</a:t>
            </a:r>
            <a:endParaRPr lang="en-US" dirty="0"/>
          </a:p>
          <a:p>
            <a:endParaRPr dirty="0"/>
          </a:p>
        </p:txBody>
      </p:sp>
      <p:sp>
        <p:nvSpPr>
          <p:cNvPr id="6" name="Shape 20">
            <a:extLst>
              <a:ext uri="{FF2B5EF4-FFF2-40B4-BE49-F238E27FC236}">
                <a16:creationId xmlns:a16="http://schemas.microsoft.com/office/drawing/2014/main" id="{B46A1B88-EF58-A242-A536-A3E6017D2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auto">
          <a:xfrm>
            <a:off x="10806177" y="6423355"/>
            <a:ext cx="812800" cy="2743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 algn="r" defTabSz="651510">
              <a:defRPr sz="1440">
                <a:solidFill>
                  <a:srgbClr val="0D0D0D"/>
                </a:solidFill>
                <a:latin typeface="HelvNeue Roman for IBM" charset="0"/>
                <a:cs typeface="HelvNeue Bold for IBM" charset="0"/>
                <a:sym typeface="HelvNeue Bold for IBM" charset="0"/>
              </a:defRPr>
            </a:lvl1pPr>
          </a:lstStyle>
          <a:p>
            <a:fld id="{2842D337-1174-134E-9354-6DE4CC7ABE7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880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34964"/>
            <a:ext cx="10972800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074670"/>
            <a:ext cx="10972800" cy="5326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0"/>
            <a:r>
              <a:rPr lang="en-US" altLang="ko-KR" dirty="0"/>
              <a:t>Second level</a:t>
            </a:r>
          </a:p>
          <a:p>
            <a:pPr lvl="1"/>
            <a:r>
              <a:rPr lang="en-US" altLang="ko-KR" dirty="0"/>
              <a:t>Third level</a:t>
            </a:r>
          </a:p>
        </p:txBody>
      </p:sp>
      <p:sp>
        <p:nvSpPr>
          <p:cNvPr id="8" name="Shape 20"/>
          <p:cNvSpPr>
            <a:spLocks noGrp="1"/>
          </p:cNvSpPr>
          <p:nvPr>
            <p:ph type="sldNum" sz="quarter" idx="4"/>
          </p:nvPr>
        </p:nvSpPr>
        <p:spPr bwMode="auto">
          <a:xfrm>
            <a:off x="11176000" y="6477000"/>
            <a:ext cx="609600" cy="228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 algn="r" defTabSz="542925">
              <a:defRPr sz="1200">
                <a:solidFill>
                  <a:srgbClr val="0D0D0D"/>
                </a:solidFill>
                <a:latin typeface="HelvNeue Roman for IBM" charset="0"/>
                <a:cs typeface="HelvNeue Bold for IBM" charset="0"/>
                <a:sym typeface="HelvNeue Bold for IBM" charset="0"/>
              </a:defRPr>
            </a:lvl1pPr>
          </a:lstStyle>
          <a:p>
            <a:fld id="{2842D337-1174-134E-9354-6DE4CC7ABE7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29" name="Line 9"/>
          <p:cNvSpPr>
            <a:spLocks noChangeShapeType="1"/>
          </p:cNvSpPr>
          <p:nvPr userDrawn="1"/>
        </p:nvSpPr>
        <p:spPr bwMode="auto">
          <a:xfrm>
            <a:off x="508000" y="914400"/>
            <a:ext cx="1107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1D7CFC-7EEF-420A-86D8-CC0DFB305AE7}"/>
              </a:ext>
            </a:extLst>
          </p:cNvPr>
          <p:cNvSpPr txBox="1"/>
          <p:nvPr userDrawn="1"/>
        </p:nvSpPr>
        <p:spPr>
          <a:xfrm>
            <a:off x="533056" y="6500741"/>
            <a:ext cx="28680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2023</a:t>
            </a:r>
            <a:r>
              <a:rPr lang="ko-KR" altLang="en-US" sz="1200" dirty="0"/>
              <a:t> </a:t>
            </a:r>
            <a:r>
              <a:rPr lang="en-US" altLang="ko-KR" sz="1200" dirty="0" err="1"/>
              <a:t>Gachon</a:t>
            </a:r>
            <a:r>
              <a:rPr lang="en-US" altLang="ko-KR" sz="1200" baseline="0" dirty="0"/>
              <a:t> Cognitive Computing Lab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6865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74" r:id="rId3"/>
    <p:sldLayoutId id="2147483675" r:id="rId4"/>
    <p:sldLayoutId id="2147483685" r:id="rId5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ＭＳ Ｐゴシック" charset="0"/>
        </a:defRPr>
      </a:lvl9pPr>
    </p:titleStyle>
    <p:bodyStyle>
      <a:lvl1pPr marL="231775" indent="-231775" algn="l" rtl="0" eaLnBrk="0" fontAlgn="base" hangingPunct="0">
        <a:spcBef>
          <a:spcPct val="20000"/>
        </a:spcBef>
        <a:spcAft>
          <a:spcPct val="0"/>
        </a:spcAft>
        <a:buFont typeface="Wingdings" charset="0"/>
        <a:buChar char="§"/>
        <a:defRPr sz="2000"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742950" indent="-2160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34964"/>
            <a:ext cx="10972800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074670"/>
            <a:ext cx="10972800" cy="5326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0"/>
            <a:r>
              <a:rPr lang="en-US" altLang="ko-KR" dirty="0"/>
              <a:t>Second level</a:t>
            </a:r>
          </a:p>
          <a:p>
            <a:pPr lvl="1"/>
            <a:r>
              <a:rPr lang="en-US" altLang="ko-KR" dirty="0"/>
              <a:t>Third level</a:t>
            </a:r>
          </a:p>
        </p:txBody>
      </p:sp>
      <p:sp>
        <p:nvSpPr>
          <p:cNvPr id="8" name="Shape 20"/>
          <p:cNvSpPr>
            <a:spLocks noGrp="1"/>
          </p:cNvSpPr>
          <p:nvPr>
            <p:ph type="sldNum" sz="quarter" idx="4"/>
          </p:nvPr>
        </p:nvSpPr>
        <p:spPr bwMode="auto">
          <a:xfrm>
            <a:off x="11176000" y="6477000"/>
            <a:ext cx="609600" cy="2286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 algn="r" defTabSz="542925">
              <a:defRPr sz="1200">
                <a:solidFill>
                  <a:srgbClr val="0D0D0D"/>
                </a:solidFill>
                <a:latin typeface="HelvNeue Roman for IBM" charset="0"/>
                <a:cs typeface="HelvNeue Bold for IBM" charset="0"/>
                <a:sym typeface="HelvNeue Bold for IBM" charset="0"/>
              </a:defRPr>
            </a:lvl1pPr>
          </a:lstStyle>
          <a:p>
            <a:fld id="{2842D337-1174-134E-9354-6DE4CC7ABE7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1D7CFC-7EEF-420A-86D8-CC0DFB305AE7}"/>
              </a:ext>
            </a:extLst>
          </p:cNvPr>
          <p:cNvSpPr txBox="1"/>
          <p:nvPr userDrawn="1"/>
        </p:nvSpPr>
        <p:spPr>
          <a:xfrm>
            <a:off x="533056" y="6500741"/>
            <a:ext cx="28680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2023</a:t>
            </a:r>
            <a:r>
              <a:rPr lang="ko-KR" altLang="en-US" sz="1200" dirty="0"/>
              <a:t> </a:t>
            </a:r>
            <a:r>
              <a:rPr lang="en-US" altLang="ko-KR" sz="1200" dirty="0" err="1"/>
              <a:t>Gachon</a:t>
            </a:r>
            <a:r>
              <a:rPr lang="en-US" altLang="ko-KR" sz="1200" baseline="0" dirty="0"/>
              <a:t> Cognitive Computing Lab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33806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rgbClr val="004266"/>
          </a:solidFill>
          <a:latin typeface="Arial" charset="0"/>
          <a:ea typeface="ＭＳ Ｐゴシック" charset="0"/>
        </a:defRPr>
      </a:lvl9pPr>
    </p:titleStyle>
    <p:bodyStyle>
      <a:lvl1pPr marL="231775" indent="-231775" algn="l" rtl="0" eaLnBrk="0" fontAlgn="base" hangingPunct="0">
        <a:spcBef>
          <a:spcPct val="20000"/>
        </a:spcBef>
        <a:spcAft>
          <a:spcPct val="0"/>
        </a:spcAft>
        <a:buFont typeface="Wingdings" charset="0"/>
        <a:buChar char="§"/>
        <a:defRPr sz="2000"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742950" indent="-2160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3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5.png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2744" y="2635045"/>
            <a:ext cx="7733016" cy="1156710"/>
          </a:xfrm>
        </p:spPr>
        <p:txBody>
          <a:bodyPr/>
          <a:lstStyle/>
          <a:p>
            <a:r>
              <a:rPr lang="en-US" altLang="ko-Kore-KR" sz="3600" dirty="0" err="1"/>
              <a:t>FedOps</a:t>
            </a:r>
            <a:r>
              <a:rPr lang="en-US" altLang="ko-Kore-KR" sz="3600" dirty="0"/>
              <a:t>: FL Lifecycle Operations Management Platform</a:t>
            </a:r>
            <a:endParaRPr lang="en-US" sz="3600" b="0" dirty="0"/>
          </a:p>
        </p:txBody>
      </p:sp>
      <p:sp>
        <p:nvSpPr>
          <p:cNvPr id="3" name="부제목 5">
            <a:extLst>
              <a:ext uri="{FF2B5EF4-FFF2-40B4-BE49-F238E27FC236}">
                <a16:creationId xmlns:a16="http://schemas.microsoft.com/office/drawing/2014/main" id="{C29927E8-2F3D-4521-9DE2-74DDBCDFCD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2537" y="4272322"/>
            <a:ext cx="5043330" cy="1402773"/>
          </a:xfrm>
        </p:spPr>
        <p:txBody>
          <a:bodyPr/>
          <a:lstStyle/>
          <a:p>
            <a:pPr algn="ctr"/>
            <a:r>
              <a:rPr lang="en-US" altLang="ko-KR" dirty="0" err="1">
                <a:solidFill>
                  <a:srgbClr val="0000CC"/>
                </a:solidFill>
              </a:rPr>
              <a:t>KangYoon</a:t>
            </a:r>
            <a:r>
              <a:rPr lang="en-US" altLang="ko-KR" dirty="0">
                <a:solidFill>
                  <a:srgbClr val="0000CC"/>
                </a:solidFill>
              </a:rPr>
              <a:t> Lee &amp; </a:t>
            </a:r>
            <a:r>
              <a:rPr lang="en-US" altLang="ko-KR" dirty="0" err="1">
                <a:solidFill>
                  <a:srgbClr val="0000CC"/>
                </a:solidFill>
              </a:rPr>
              <a:t>SeMo</a:t>
            </a:r>
            <a:r>
              <a:rPr lang="en-US" altLang="ko-KR" dirty="0">
                <a:solidFill>
                  <a:srgbClr val="0000CC"/>
                </a:solidFill>
              </a:rPr>
              <a:t> Yang</a:t>
            </a:r>
          </a:p>
          <a:p>
            <a:pPr algn="ctr"/>
            <a:r>
              <a:rPr lang="en-US" altLang="ko-KR" dirty="0">
                <a:solidFill>
                  <a:srgbClr val="0000CC"/>
                </a:solidFill>
              </a:rPr>
              <a:t>Cognitive Computing Lab </a:t>
            </a:r>
          </a:p>
          <a:p>
            <a:pPr algn="ctr"/>
            <a:r>
              <a:rPr lang="en-US" altLang="ko-KR" dirty="0">
                <a:solidFill>
                  <a:srgbClr val="0000CC"/>
                </a:solidFill>
              </a:rPr>
              <a:t>in </a:t>
            </a:r>
            <a:r>
              <a:rPr lang="en-US" altLang="ko-KR" dirty="0" err="1">
                <a:solidFill>
                  <a:srgbClr val="0000CC"/>
                </a:solidFill>
              </a:rPr>
              <a:t>Gachon</a:t>
            </a:r>
            <a:r>
              <a:rPr lang="en-US" altLang="ko-KR" dirty="0">
                <a:solidFill>
                  <a:srgbClr val="0000CC"/>
                </a:solidFill>
              </a:rPr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486138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2">
            <a:extLst>
              <a:ext uri="{FF2B5EF4-FFF2-40B4-BE49-F238E27FC236}">
                <a16:creationId xmlns:a16="http://schemas.microsoft.com/office/drawing/2014/main" id="{FA418869-8D90-BBF7-8FDD-2BA39735205D}"/>
              </a:ext>
            </a:extLst>
          </p:cNvPr>
          <p:cNvSpPr txBox="1">
            <a:spLocks/>
          </p:cNvSpPr>
          <p:nvPr/>
        </p:nvSpPr>
        <p:spPr>
          <a:xfrm>
            <a:off x="609600" y="334964"/>
            <a:ext cx="10972800" cy="427037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4266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4266"/>
                </a:solidFill>
                <a:latin typeface="Arial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4266"/>
                </a:solidFill>
                <a:latin typeface="Arial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4266"/>
                </a:solidFill>
                <a:latin typeface="Arial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4266"/>
                </a:solidFill>
                <a:latin typeface="Arial" charset="0"/>
                <a:ea typeface="MS PGothic" panose="020B0600070205080204" pitchFamily="34" charset="-128"/>
                <a:cs typeface="MS PGothic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4266"/>
                </a:solidFill>
                <a:latin typeface="Arial" charset="0"/>
                <a:ea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4266"/>
                </a:solidFill>
                <a:latin typeface="Arial" charset="0"/>
                <a:ea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4266"/>
                </a:solidFill>
                <a:latin typeface="Arial" charset="0"/>
                <a:ea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4266"/>
                </a:solidFill>
                <a:latin typeface="Arial" charset="0"/>
                <a:ea typeface="ＭＳ Ｐゴシック" charset="0"/>
              </a:defRPr>
            </a:lvl9pPr>
          </a:lstStyle>
          <a:p>
            <a:pPr latinLnBrk="0"/>
            <a:r>
              <a:rPr lang="en-US" altLang="ko-KR" kern="0" dirty="0"/>
              <a:t>Conclusion</a:t>
            </a:r>
          </a:p>
        </p:txBody>
      </p:sp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C3157FB1-810B-6DEE-955D-28890038D10D}"/>
              </a:ext>
            </a:extLst>
          </p:cNvPr>
          <p:cNvSpPr txBox="1">
            <a:spLocks/>
          </p:cNvSpPr>
          <p:nvPr/>
        </p:nvSpPr>
        <p:spPr>
          <a:xfrm>
            <a:off x="11213839" y="6433907"/>
            <a:ext cx="812800" cy="27432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842D337-1174-134E-9354-6DE4CC7ABE7B}" type="slidenum">
              <a:rPr lang="en-US" sz="1440" smtClean="0">
                <a:solidFill>
                  <a:schemeClr val="tx2"/>
                </a:solidFill>
              </a:rPr>
              <a:pPr algn="r"/>
              <a:t>10</a:t>
            </a:fld>
            <a:endParaRPr lang="en-US" sz="1440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94FFAE-822D-07EB-5B32-E8F46527C33B}"/>
              </a:ext>
            </a:extLst>
          </p:cNvPr>
          <p:cNvSpPr txBox="1"/>
          <p:nvPr/>
        </p:nvSpPr>
        <p:spPr>
          <a:xfrm>
            <a:off x="625642" y="1106905"/>
            <a:ext cx="9274718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tx2"/>
                </a:solidFill>
              </a:rPr>
              <a:t>FL Lifecycle Operations Management for Various FL Tasks</a:t>
            </a:r>
          </a:p>
          <a:p>
            <a:r>
              <a:rPr kumimoji="1" lang="ko-KR" altLang="en-US" dirty="0">
                <a:solidFill>
                  <a:schemeClr val="tx2"/>
                </a:solidFill>
              </a:rPr>
              <a:t>     </a:t>
            </a:r>
            <a:r>
              <a:rPr kumimoji="1" lang="en-US" altLang="ko-KR" dirty="0">
                <a:solidFill>
                  <a:schemeClr val="tx2"/>
                </a:solidFill>
              </a:rPr>
              <a:t>:</a:t>
            </a:r>
            <a:r>
              <a:rPr kumimoji="1" lang="ko-KR" altLang="en-US" dirty="0">
                <a:solidFill>
                  <a:schemeClr val="tx2"/>
                </a:solidFill>
              </a:rPr>
              <a:t> </a:t>
            </a:r>
            <a:r>
              <a:rPr kumimoji="1" lang="en-US" altLang="ko-KR" dirty="0">
                <a:solidFill>
                  <a:schemeClr val="tx2"/>
                </a:solidFill>
              </a:rPr>
              <a:t>Efficiently manage FL tasks throughout their lifecycle.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tx2"/>
                </a:solidFill>
              </a:rPr>
              <a:t>FL Simulation for Real-World Heterogeneity</a:t>
            </a:r>
          </a:p>
          <a:p>
            <a:r>
              <a:rPr kumimoji="1" lang="ko-KR" altLang="en-US" dirty="0">
                <a:solidFill>
                  <a:schemeClr val="tx2"/>
                </a:solidFill>
              </a:rPr>
              <a:t>     </a:t>
            </a:r>
            <a:r>
              <a:rPr kumimoji="1" lang="en-US" altLang="ko-KR" dirty="0">
                <a:solidFill>
                  <a:schemeClr val="tx2"/>
                </a:solidFill>
              </a:rPr>
              <a:t>:</a:t>
            </a:r>
            <a:r>
              <a:rPr kumimoji="1" lang="ko-KR" altLang="en-US" dirty="0">
                <a:solidFill>
                  <a:schemeClr val="tx2"/>
                </a:solidFill>
              </a:rPr>
              <a:t> </a:t>
            </a:r>
            <a:r>
              <a:rPr kumimoji="1" lang="en-US" altLang="ko-KR" dirty="0">
                <a:solidFill>
                  <a:schemeClr val="tx2"/>
                </a:solidFill>
              </a:rPr>
              <a:t>Simulate FL with diverse data and systems, mirroring real-world scenarios.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tx2"/>
                </a:solidFill>
              </a:rPr>
              <a:t>Web Service-Enabled </a:t>
            </a:r>
            <a:r>
              <a:rPr kumimoji="1" lang="en-US" altLang="ko-KR" dirty="0" err="1">
                <a:solidFill>
                  <a:schemeClr val="tx2"/>
                </a:solidFill>
              </a:rPr>
              <a:t>FedOps</a:t>
            </a:r>
            <a:r>
              <a:rPr kumimoji="1" lang="en-US" altLang="ko-KR" dirty="0">
                <a:solidFill>
                  <a:schemeClr val="tx2"/>
                </a:solidFill>
              </a:rPr>
              <a:t> Platform</a:t>
            </a:r>
          </a:p>
          <a:p>
            <a:r>
              <a:rPr kumimoji="1" lang="ko-KR" altLang="en-US" dirty="0">
                <a:solidFill>
                  <a:schemeClr val="tx2"/>
                </a:solidFill>
              </a:rPr>
              <a:t>     </a:t>
            </a:r>
            <a:r>
              <a:rPr kumimoji="1" lang="en-US" altLang="ko-KR" dirty="0">
                <a:solidFill>
                  <a:schemeClr val="tx2"/>
                </a:solidFill>
              </a:rPr>
              <a:t>: Empower FL management on real devices through a dynamic web service.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solidFill>
                  <a:schemeClr val="tx2"/>
                </a:solidFill>
              </a:rPr>
              <a:t>Future Work</a:t>
            </a:r>
            <a:r>
              <a:rPr kumimoji="1" lang="en-US" altLang="ko-KR" dirty="0">
                <a:solidFill>
                  <a:schemeClr val="tx2"/>
                </a:solidFill>
              </a:rPr>
              <a:t>:</a:t>
            </a:r>
            <a:r>
              <a:rPr kumimoji="1" lang="ko-KR" altLang="en-US" dirty="0">
                <a:solidFill>
                  <a:schemeClr val="tx2"/>
                </a:solidFill>
              </a:rPr>
              <a:t> </a:t>
            </a:r>
            <a:endParaRPr kumimoji="1" lang="en-US" altLang="ko-KR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solidFill>
                  <a:schemeClr val="tx2"/>
                </a:solidFill>
              </a:rPr>
              <a:t>Deliver seamless support for mobile devices(Android/iOS)</a:t>
            </a:r>
            <a:r>
              <a:rPr kumimoji="1" lang="en-US" altLang="ko-KR" dirty="0">
                <a:solidFill>
                  <a:schemeClr val="tx2"/>
                </a:solidFill>
              </a:rPr>
              <a:t>.</a:t>
            </a:r>
            <a:endParaRPr kumimoji="1" lang="en-US" altLang="ko-Kore-KR" dirty="0">
              <a:solidFill>
                <a:schemeClr val="tx2"/>
              </a:solidFill>
            </a:endParaRPr>
          </a:p>
          <a:p>
            <a:pPr lvl="1"/>
            <a:endParaRPr kumimoji="1" lang="en-US" altLang="ko-Kore-KR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solidFill>
                  <a:schemeClr val="tx2"/>
                </a:solidFill>
              </a:rPr>
              <a:t>I</a:t>
            </a:r>
            <a:r>
              <a:rPr kumimoji="1" lang="en-US" altLang="ko-Kore-KR" dirty="0">
                <a:solidFill>
                  <a:schemeClr val="tx2"/>
                </a:solidFill>
              </a:rPr>
              <a:t>ncentivized BCFL to drive participant performance and foster active engagement.</a:t>
            </a:r>
          </a:p>
          <a:p>
            <a:pPr lvl="1"/>
            <a:endParaRPr kumimoji="1" lang="en-US" altLang="ko-Kore-KR" dirty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solidFill>
                  <a:schemeClr val="tx2"/>
                </a:solidFill>
              </a:rPr>
              <a:t>Leveraging </a:t>
            </a:r>
            <a:r>
              <a:rPr kumimoji="1" lang="en-US" altLang="ko-Kore-KR" dirty="0" err="1">
                <a:solidFill>
                  <a:schemeClr val="tx2"/>
                </a:solidFill>
              </a:rPr>
              <a:t>FedOps</a:t>
            </a:r>
            <a:r>
              <a:rPr kumimoji="1" lang="en-US" altLang="ko-Kore-KR" dirty="0">
                <a:solidFill>
                  <a:schemeClr val="tx2"/>
                </a:solidFill>
              </a:rPr>
              <a:t> for Decentralized Clinical Trials &amp; Distributed Telemedicine</a:t>
            </a:r>
            <a:r>
              <a:rPr kumimoji="1" lang="en-US" altLang="ko-KR" dirty="0">
                <a:solidFill>
                  <a:schemeClr val="tx2"/>
                </a:solidFill>
              </a:rPr>
              <a:t>.</a:t>
            </a:r>
            <a:endParaRPr kumimoji="1" lang="en-US" altLang="ko-Kore-KR" dirty="0">
              <a:solidFill>
                <a:schemeClr val="tx2"/>
              </a:solidFill>
            </a:endParaRPr>
          </a:p>
          <a:p>
            <a:endParaRPr kumimoji="1" lang="ko-Kore-KR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663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7A9BCF19-3B44-8075-C0AC-26A533A4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 err="1"/>
              <a:t>FedOps</a:t>
            </a:r>
            <a:r>
              <a:rPr kumimoji="1" lang="en-US" altLang="ko-Kore-KR" dirty="0"/>
              <a:t> Article</a:t>
            </a:r>
            <a:endParaRPr kumimoji="1" lang="ko-Kore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7556EC-F008-9586-BA08-B855E03843D2}"/>
              </a:ext>
            </a:extLst>
          </p:cNvPr>
          <p:cNvSpPr txBox="1"/>
          <p:nvPr/>
        </p:nvSpPr>
        <p:spPr>
          <a:xfrm>
            <a:off x="417095" y="1082199"/>
            <a:ext cx="11408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IEEE Access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54CBBF-6C87-1D7A-DA39-D5F6380D0EC8}"/>
              </a:ext>
            </a:extLst>
          </p:cNvPr>
          <p:cNvSpPr txBox="1"/>
          <p:nvPr/>
        </p:nvSpPr>
        <p:spPr>
          <a:xfrm>
            <a:off x="465219" y="1527731"/>
            <a:ext cx="11117181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err="1">
                <a:solidFill>
                  <a:schemeClr val="tx2"/>
                </a:solidFill>
              </a:rPr>
              <a:t>FLScalize</a:t>
            </a:r>
            <a:r>
              <a:rPr lang="en-US" altLang="ko-KR" sz="1700" dirty="0">
                <a:solidFill>
                  <a:schemeClr val="tx2"/>
                </a:solidFill>
              </a:rPr>
              <a:t>: Federated Learning Lifecycle Management Platform</a:t>
            </a:r>
            <a:endParaRPr lang="en" altLang="ko-Kore-KR" sz="1700" dirty="0">
              <a:solidFill>
                <a:schemeClr val="tx2"/>
              </a:solidFill>
            </a:endParaRPr>
          </a:p>
          <a:p>
            <a:endParaRPr lang="en" altLang="ko-Kore-KR" sz="600" dirty="0">
              <a:solidFill>
                <a:schemeClr val="tx2"/>
              </a:solidFill>
            </a:endParaRPr>
          </a:p>
          <a:p>
            <a:pPr marL="95250">
              <a:buFont typeface="Arial" panose="020B0604020202020204" pitchFamily="34" charset="0"/>
              <a:buChar char="•"/>
            </a:pPr>
            <a:r>
              <a:rPr lang="en" altLang="ko-KR" sz="1400" dirty="0">
                <a:solidFill>
                  <a:schemeClr val="tx2"/>
                </a:solidFill>
              </a:rPr>
              <a:t> </a:t>
            </a:r>
            <a:r>
              <a:rPr lang="en-US" altLang="ko-KR" sz="1500" dirty="0" err="1">
                <a:solidFill>
                  <a:schemeClr val="tx2"/>
                </a:solidFill>
              </a:rPr>
              <a:t>FLScalize</a:t>
            </a:r>
            <a:r>
              <a:rPr lang="en-US" altLang="ko-KR" sz="1500" dirty="0">
                <a:solidFill>
                  <a:schemeClr val="tx2"/>
                </a:solidFill>
              </a:rPr>
              <a:t> to enable AI researchers to conveniently apply their own custom data and models to FL environments that can occur </a:t>
            </a:r>
            <a:br>
              <a:rPr lang="en-US" altLang="ko-KR" sz="1500" dirty="0">
                <a:solidFill>
                  <a:schemeClr val="tx2"/>
                </a:solidFill>
              </a:rPr>
            </a:br>
            <a:r>
              <a:rPr lang="en-US" altLang="ko-KR" sz="1500" dirty="0">
                <a:solidFill>
                  <a:schemeClr val="tx2"/>
                </a:solidFill>
              </a:rPr>
              <a:t>  in the real world and to deploy and manage the FL lifecycle</a:t>
            </a:r>
          </a:p>
          <a:p>
            <a:pPr marL="95250">
              <a:buFont typeface="Arial" panose="020B0604020202020204" pitchFamily="34" charset="0"/>
              <a:buChar char="•"/>
            </a:pPr>
            <a:endParaRPr lang="en-US" altLang="ko-KR" sz="1500" dirty="0">
              <a:solidFill>
                <a:schemeClr val="tx2"/>
              </a:solidFill>
            </a:endParaRPr>
          </a:p>
          <a:p>
            <a:pPr marL="95250">
              <a:buFont typeface="Arial" panose="020B0604020202020204" pitchFamily="34" charset="0"/>
              <a:buChar char="•"/>
            </a:pPr>
            <a:r>
              <a:rPr lang="en-US" altLang="ko-KR" sz="1500" dirty="0">
                <a:solidFill>
                  <a:schemeClr val="tx2"/>
                </a:solidFill>
              </a:rPr>
              <a:t> </a:t>
            </a:r>
            <a:r>
              <a:rPr lang="en-US" altLang="ko-KR" sz="1500" b="1" dirty="0">
                <a:solidFill>
                  <a:schemeClr val="tx2"/>
                </a:solidFill>
                <a:highlight>
                  <a:srgbClr val="FFFF00"/>
                </a:highlight>
              </a:rPr>
              <a:t>Published (2023.05.11)</a:t>
            </a:r>
            <a:r>
              <a:rPr lang="en-US" altLang="ko-KR" sz="1500" dirty="0">
                <a:solidFill>
                  <a:schemeClr val="tx2"/>
                </a:solidFill>
              </a:rPr>
              <a:t>, </a:t>
            </a:r>
            <a:r>
              <a:rPr lang="en-US" altLang="ko-KR" sz="1500" dirty="0"/>
              <a:t>https://</a:t>
            </a:r>
            <a:r>
              <a:rPr lang="en-US" altLang="ko-KR" sz="1500" dirty="0" err="1"/>
              <a:t>ieeexplore.ieee.org</a:t>
            </a:r>
            <a:r>
              <a:rPr lang="en-US" altLang="ko-KR" sz="1500" dirty="0"/>
              <a:t>/document/10122960</a:t>
            </a:r>
            <a:endParaRPr lang="en-US" altLang="ko-KR" sz="1400" dirty="0"/>
          </a:p>
          <a:p>
            <a:pPr marL="95250">
              <a:buFont typeface="Arial" panose="020B0604020202020204" pitchFamily="34" charset="0"/>
              <a:buChar char="•"/>
            </a:pPr>
            <a:endParaRPr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5" name="슬라이드 번호 개체 틀 3">
            <a:extLst>
              <a:ext uri="{FF2B5EF4-FFF2-40B4-BE49-F238E27FC236}">
                <a16:creationId xmlns:a16="http://schemas.microsoft.com/office/drawing/2014/main" id="{F348CCF5-A6A1-A33A-0A37-DAF092AE562D}"/>
              </a:ext>
            </a:extLst>
          </p:cNvPr>
          <p:cNvSpPr txBox="1">
            <a:spLocks/>
          </p:cNvSpPr>
          <p:nvPr/>
        </p:nvSpPr>
        <p:spPr>
          <a:xfrm>
            <a:off x="11213839" y="6433907"/>
            <a:ext cx="812800" cy="27432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842D337-1174-134E-9354-6DE4CC7ABE7B}" type="slidenum">
              <a:rPr lang="en-US" sz="1440" smtClean="0">
                <a:solidFill>
                  <a:schemeClr val="tx2"/>
                </a:solidFill>
              </a:rPr>
              <a:pPr algn="r"/>
              <a:t>11</a:t>
            </a:fld>
            <a:endParaRPr lang="en-US" sz="1440" dirty="0">
              <a:solidFill>
                <a:schemeClr val="tx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51DFC1-0A7D-C3B1-5C93-18A78A97091B}"/>
              </a:ext>
            </a:extLst>
          </p:cNvPr>
          <p:cNvSpPr txBox="1"/>
          <p:nvPr/>
        </p:nvSpPr>
        <p:spPr>
          <a:xfrm>
            <a:off x="465219" y="3031508"/>
            <a:ext cx="1136010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err="1">
                <a:solidFill>
                  <a:schemeClr val="tx2"/>
                </a:solidFill>
              </a:rPr>
              <a:t>FedOps</a:t>
            </a:r>
            <a:r>
              <a:rPr lang="en-US" altLang="ko-KR" sz="1700" dirty="0">
                <a:solidFill>
                  <a:schemeClr val="tx2"/>
                </a:solidFill>
              </a:rPr>
              <a:t>: </a:t>
            </a:r>
            <a:r>
              <a:rPr lang="en-US" altLang="ko-KR" sz="1700" dirty="0" err="1">
                <a:solidFill>
                  <a:schemeClr val="tx2"/>
                </a:solidFill>
              </a:rPr>
              <a:t>MLOps</a:t>
            </a:r>
            <a:r>
              <a:rPr lang="en-US" altLang="ko-KR" sz="1700" dirty="0">
                <a:solidFill>
                  <a:schemeClr val="tx2"/>
                </a:solidFill>
              </a:rPr>
              <a:t>-Based Platform of Federated Learning Services with Heterogeneity Management</a:t>
            </a:r>
            <a:endParaRPr lang="en" altLang="ko-Kore-KR" sz="1700" dirty="0">
              <a:solidFill>
                <a:schemeClr val="tx2"/>
              </a:solidFill>
            </a:endParaRPr>
          </a:p>
          <a:p>
            <a:endParaRPr lang="en" altLang="ko-Kore-KR" sz="600" dirty="0">
              <a:solidFill>
                <a:schemeClr val="tx2"/>
              </a:solidFill>
            </a:endParaRPr>
          </a:p>
          <a:p>
            <a:pPr marL="95250">
              <a:buFont typeface="Arial" panose="020B0604020202020204" pitchFamily="34" charset="0"/>
              <a:buChar char="•"/>
            </a:pPr>
            <a:r>
              <a:rPr lang="en" altLang="ko-Kore-KR" sz="1500" dirty="0">
                <a:solidFill>
                  <a:schemeClr val="tx2"/>
                </a:solidFill>
              </a:rPr>
              <a:t> T</a:t>
            </a:r>
            <a:r>
              <a:rPr lang="en-US" altLang="ko-KR" sz="1500" dirty="0">
                <a:solidFill>
                  <a:schemeClr val="tx2"/>
                </a:solidFill>
              </a:rPr>
              <a:t>he </a:t>
            </a:r>
            <a:r>
              <a:rPr lang="en-US" altLang="ko-KR" sz="1500" dirty="0" err="1">
                <a:solidFill>
                  <a:schemeClr val="tx2"/>
                </a:solidFill>
              </a:rPr>
              <a:t>FedOps</a:t>
            </a:r>
            <a:r>
              <a:rPr lang="en-US" altLang="ko-KR" sz="1500" dirty="0">
                <a:solidFill>
                  <a:schemeClr val="tx2"/>
                </a:solidFill>
              </a:rPr>
              <a:t> Platform provides a systems heterogeneity analysis tool called chunk-bench that gains valuable insights into device </a:t>
            </a:r>
            <a:br>
              <a:rPr lang="en-US" altLang="ko-KR" sz="1500" dirty="0">
                <a:solidFill>
                  <a:schemeClr val="tx2"/>
                </a:solidFill>
              </a:rPr>
            </a:br>
            <a:r>
              <a:rPr lang="en-US" altLang="ko-KR" sz="1500" dirty="0">
                <a:solidFill>
                  <a:schemeClr val="tx2"/>
                </a:solidFill>
              </a:rPr>
              <a:t>   heterogeneity and communication cost by using only a small chunk of the client’s data</a:t>
            </a:r>
          </a:p>
          <a:p>
            <a:pPr marL="95250"/>
            <a:r>
              <a:rPr lang="en-US" altLang="en-US" sz="1500" dirty="0">
                <a:solidFill>
                  <a:schemeClr val="tx2"/>
                </a:solidFill>
              </a:rPr>
              <a:t>  (Review in progress)</a:t>
            </a:r>
            <a:endParaRPr lang="ko-Kore-KR" altLang="en-US" sz="1500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EA100F-90C3-77A8-8549-915C317DCAA9}"/>
              </a:ext>
            </a:extLst>
          </p:cNvPr>
          <p:cNvSpPr txBox="1"/>
          <p:nvPr/>
        </p:nvSpPr>
        <p:spPr>
          <a:xfrm>
            <a:off x="465219" y="4601862"/>
            <a:ext cx="11408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sz="2000" b="1" dirty="0"/>
              <a:t>Article based on Flower</a:t>
            </a:r>
            <a:endParaRPr lang="ko-Kore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F9D09B-E4CF-DED1-E97D-55AF347899F3}"/>
              </a:ext>
            </a:extLst>
          </p:cNvPr>
          <p:cNvSpPr txBox="1"/>
          <p:nvPr/>
        </p:nvSpPr>
        <p:spPr>
          <a:xfrm>
            <a:off x="489280" y="5064301"/>
            <a:ext cx="1136010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5250">
              <a:buFont typeface="Arial" panose="020B0604020202020204" pitchFamily="34" charset="0"/>
              <a:buChar char="•"/>
            </a:pPr>
            <a:r>
              <a:rPr lang="en" altLang="ko-Kore-KR" sz="1700" dirty="0">
                <a:solidFill>
                  <a:schemeClr val="tx2"/>
                </a:solidFill>
              </a:rPr>
              <a:t> Federated Learning-Based Privacy-Preserving Personal Identification</a:t>
            </a:r>
            <a:r>
              <a:rPr lang="ko-KR" altLang="en-US" sz="1700" dirty="0">
                <a:solidFill>
                  <a:schemeClr val="tx2"/>
                </a:solidFill>
              </a:rPr>
              <a:t> </a:t>
            </a:r>
            <a:r>
              <a:rPr lang="en" altLang="ko-Kore-KR" sz="1700" dirty="0">
                <a:solidFill>
                  <a:schemeClr val="tx2"/>
                </a:solidFill>
              </a:rPr>
              <a:t>Using Non-Contact Radar Signals</a:t>
            </a:r>
          </a:p>
          <a:p>
            <a:pPr marL="95250"/>
            <a:r>
              <a:rPr lang="ko-KR" altLang="en-US" sz="1700" dirty="0">
                <a:solidFill>
                  <a:schemeClr val="tx2"/>
                </a:solidFill>
              </a:rPr>
              <a:t>  </a:t>
            </a:r>
            <a:r>
              <a:rPr lang="en-US" altLang="ko-KR" sz="1700" dirty="0">
                <a:solidFill>
                  <a:schemeClr val="tx2"/>
                </a:solidFill>
              </a:rPr>
              <a:t>(</a:t>
            </a:r>
            <a:r>
              <a:rPr lang="en-US" altLang="en-US" sz="1500" dirty="0">
                <a:solidFill>
                  <a:schemeClr val="tx2"/>
                </a:solidFill>
              </a:rPr>
              <a:t>Review in progress</a:t>
            </a:r>
            <a:r>
              <a:rPr lang="en-US" altLang="ko-KR" sz="1500" dirty="0">
                <a:solidFill>
                  <a:schemeClr val="tx2"/>
                </a:solidFill>
              </a:rPr>
              <a:t>)</a:t>
            </a:r>
            <a:endParaRPr lang="en" altLang="ko-Kore-KR" sz="1500" dirty="0">
              <a:solidFill>
                <a:schemeClr val="tx2"/>
              </a:solidFill>
            </a:endParaRPr>
          </a:p>
          <a:p>
            <a:pPr marL="95250"/>
            <a:endParaRPr lang="en-US" altLang="en-US" sz="17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800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A92996-3460-E9A6-1CC2-10A805FE2CDD}"/>
              </a:ext>
            </a:extLst>
          </p:cNvPr>
          <p:cNvSpPr txBox="1"/>
          <p:nvPr/>
        </p:nvSpPr>
        <p:spPr>
          <a:xfrm>
            <a:off x="7598515" y="4712094"/>
            <a:ext cx="4487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solidFill>
                  <a:schemeClr val="tx2"/>
                </a:solidFill>
              </a:rPr>
              <a:t>CCL page: </a:t>
            </a:r>
            <a:r>
              <a:rPr kumimoji="1" lang="en" altLang="ko-Kore-KR" sz="1600" dirty="0">
                <a:solidFill>
                  <a:schemeClr val="tx2"/>
                </a:solidFill>
              </a:rPr>
              <a:t>https://</a:t>
            </a:r>
            <a:r>
              <a:rPr kumimoji="1" lang="en" altLang="ko-Kore-KR" sz="1600" dirty="0" err="1">
                <a:solidFill>
                  <a:schemeClr val="tx2"/>
                </a:solidFill>
              </a:rPr>
              <a:t>sites.google.com</a:t>
            </a:r>
            <a:r>
              <a:rPr kumimoji="1" lang="en" altLang="ko-Kore-KR" sz="1600" dirty="0">
                <a:solidFill>
                  <a:schemeClr val="tx2"/>
                </a:solidFill>
              </a:rPr>
              <a:t>/view/</a:t>
            </a:r>
            <a:r>
              <a:rPr kumimoji="1" lang="en" altLang="ko-Kore-KR" sz="1600" dirty="0" err="1">
                <a:solidFill>
                  <a:schemeClr val="tx2"/>
                </a:solidFill>
              </a:rPr>
              <a:t>keylee</a:t>
            </a:r>
            <a:endParaRPr kumimoji="1" lang="ko-Kore-KR" altLang="en-US" sz="1600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7C54A4-AC0D-C050-9DF9-CF68E12C9DD3}"/>
              </a:ext>
            </a:extLst>
          </p:cNvPr>
          <p:cNvSpPr txBox="1"/>
          <p:nvPr/>
        </p:nvSpPr>
        <p:spPr>
          <a:xfrm>
            <a:off x="7598515" y="5840272"/>
            <a:ext cx="3892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sz="1600" b="1" dirty="0" err="1">
                <a:solidFill>
                  <a:schemeClr val="tx2"/>
                </a:solidFill>
              </a:rPr>
              <a:t>SeMo</a:t>
            </a:r>
            <a:r>
              <a:rPr kumimoji="1" lang="en" altLang="ko-Kore-KR" sz="1600" dirty="0">
                <a:solidFill>
                  <a:schemeClr val="tx2"/>
                </a:solidFill>
              </a:rPr>
              <a:t>:</a:t>
            </a:r>
          </a:p>
          <a:p>
            <a:r>
              <a:rPr kumimoji="1" lang="en" altLang="ko-Kore-KR" sz="1600" dirty="0">
                <a:solidFill>
                  <a:schemeClr val="tx2"/>
                </a:solidFill>
              </a:rPr>
              <a:t> - tpah20@gachon.ac.kr</a:t>
            </a:r>
          </a:p>
          <a:p>
            <a:r>
              <a:rPr kumimoji="1" lang="en" altLang="ko-Kore-KR" sz="1600" dirty="0">
                <a:solidFill>
                  <a:schemeClr val="tx2"/>
                </a:solidFill>
              </a:rPr>
              <a:t> - https://</a:t>
            </a:r>
            <a:r>
              <a:rPr kumimoji="1" lang="en" altLang="ko-Kore-KR" sz="1600" dirty="0" err="1">
                <a:solidFill>
                  <a:schemeClr val="tx2"/>
                </a:solidFill>
              </a:rPr>
              <a:t>www.linkedin.com</a:t>
            </a:r>
            <a:r>
              <a:rPr kumimoji="1" lang="en" altLang="ko-Kore-KR" sz="1600" dirty="0">
                <a:solidFill>
                  <a:schemeClr val="tx2"/>
                </a:solidFill>
              </a:rPr>
              <a:t>/in/</a:t>
            </a:r>
            <a:r>
              <a:rPr kumimoji="1" lang="en" altLang="ko-Kore-KR" sz="1600" dirty="0" err="1">
                <a:solidFill>
                  <a:schemeClr val="tx2"/>
                </a:solidFill>
              </a:rPr>
              <a:t>semoyang</a:t>
            </a:r>
            <a:r>
              <a:rPr kumimoji="1" lang="en" altLang="ko-Kore-KR" sz="1600" dirty="0">
                <a:solidFill>
                  <a:schemeClr val="tx2"/>
                </a:solidFill>
              </a:rPr>
              <a:t>/</a:t>
            </a:r>
            <a:endParaRPr kumimoji="1" lang="ko-Kore-KR" altLang="en-US" sz="16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F354CE-2FFF-8FEE-E68A-B1FCAC5A958C}"/>
              </a:ext>
            </a:extLst>
          </p:cNvPr>
          <p:cNvSpPr txBox="1"/>
          <p:nvPr/>
        </p:nvSpPr>
        <p:spPr>
          <a:xfrm>
            <a:off x="7598515" y="5013070"/>
            <a:ext cx="35267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sz="1600" b="1" dirty="0" err="1">
                <a:solidFill>
                  <a:schemeClr val="tx2"/>
                </a:solidFill>
              </a:rPr>
              <a:t>KangYoon</a:t>
            </a:r>
            <a:r>
              <a:rPr kumimoji="1" lang="en" altLang="ko-Kore-KR" sz="1600" dirty="0">
                <a:solidFill>
                  <a:schemeClr val="tx2"/>
                </a:solidFill>
              </a:rPr>
              <a:t>:</a:t>
            </a:r>
          </a:p>
          <a:p>
            <a:r>
              <a:rPr kumimoji="1" lang="ko-KR" altLang="en-US" sz="1600" dirty="0">
                <a:solidFill>
                  <a:schemeClr val="tx2"/>
                </a:solidFill>
              </a:rPr>
              <a:t> </a:t>
            </a:r>
            <a:r>
              <a:rPr kumimoji="1" lang="en-US" altLang="ko-KR" sz="1600" dirty="0">
                <a:solidFill>
                  <a:schemeClr val="tx2"/>
                </a:solidFill>
              </a:rPr>
              <a:t>-</a:t>
            </a:r>
            <a:r>
              <a:rPr kumimoji="1" lang="ko-KR" altLang="en-US" sz="1600" dirty="0">
                <a:solidFill>
                  <a:schemeClr val="tx2"/>
                </a:solidFill>
              </a:rPr>
              <a:t> </a:t>
            </a:r>
            <a:r>
              <a:rPr kumimoji="1" lang="en-US" altLang="ko-KR" sz="1600" dirty="0" err="1">
                <a:solidFill>
                  <a:schemeClr val="tx2"/>
                </a:solidFill>
              </a:rPr>
              <a:t>keylee@gachon.ac.kr</a:t>
            </a:r>
            <a:endParaRPr kumimoji="1" lang="en" altLang="ko-KR" sz="1600" dirty="0">
              <a:solidFill>
                <a:schemeClr val="tx2"/>
              </a:solidFill>
            </a:endParaRPr>
          </a:p>
          <a:p>
            <a:r>
              <a:rPr kumimoji="1" lang="ko-KR" altLang="en-US" sz="1600" dirty="0">
                <a:solidFill>
                  <a:schemeClr val="tx2"/>
                </a:solidFill>
              </a:rPr>
              <a:t> </a:t>
            </a:r>
            <a:r>
              <a:rPr kumimoji="1" lang="en-US" altLang="ko-KR" sz="1600" dirty="0">
                <a:solidFill>
                  <a:schemeClr val="tx2"/>
                </a:solidFill>
              </a:rPr>
              <a:t>-</a:t>
            </a:r>
            <a:r>
              <a:rPr kumimoji="1" lang="ko-KR" altLang="en-US" sz="1600" dirty="0">
                <a:solidFill>
                  <a:schemeClr val="tx2"/>
                </a:solidFill>
              </a:rPr>
              <a:t> </a:t>
            </a:r>
            <a:r>
              <a:rPr kumimoji="1" lang="en" altLang="ko-Kore-KR" sz="1600" dirty="0">
                <a:solidFill>
                  <a:schemeClr val="tx2"/>
                </a:solidFill>
              </a:rPr>
              <a:t>https://</a:t>
            </a:r>
            <a:r>
              <a:rPr kumimoji="1" lang="en" altLang="ko-Kore-KR" sz="1600" dirty="0" err="1">
                <a:solidFill>
                  <a:schemeClr val="tx2"/>
                </a:solidFill>
              </a:rPr>
              <a:t>www.linkedin.com</a:t>
            </a:r>
            <a:r>
              <a:rPr kumimoji="1" lang="en" altLang="ko-Kore-KR" sz="1600" dirty="0">
                <a:solidFill>
                  <a:schemeClr val="tx2"/>
                </a:solidFill>
              </a:rPr>
              <a:t>/in/</a:t>
            </a:r>
            <a:r>
              <a:rPr kumimoji="1" lang="en" altLang="ko-Kore-KR" sz="1600" dirty="0" err="1">
                <a:solidFill>
                  <a:schemeClr val="tx2"/>
                </a:solidFill>
              </a:rPr>
              <a:t>ebizky</a:t>
            </a:r>
            <a:r>
              <a:rPr kumimoji="1" lang="en" altLang="ko-Kore-KR" sz="1600" dirty="0">
                <a:solidFill>
                  <a:schemeClr val="tx2"/>
                </a:solidFill>
              </a:rPr>
              <a:t>/</a:t>
            </a:r>
            <a:endParaRPr kumimoji="1" lang="ko-Kore-KR" altLang="en-US" sz="1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354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4F08C3-BC6A-29CD-7122-9718484CB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720"/>
              </a:spcBef>
              <a:buClr>
                <a:schemeClr val="dk1"/>
              </a:buClr>
              <a:buSzPts val="1800"/>
              <a:buNone/>
            </a:pPr>
            <a:endParaRPr lang="en-US" altLang="ko-KR" sz="240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11191" indent="-411191">
              <a:spcBef>
                <a:spcPts val="720"/>
              </a:spcBef>
              <a:buClr>
                <a:schemeClr val="dk1"/>
              </a:buClr>
              <a:buSzPts val="1800"/>
            </a:pPr>
            <a:r>
              <a:rPr lang="en-US" altLang="ko-KR" sz="2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What is </a:t>
            </a:r>
            <a:r>
              <a:rPr lang="en-US" altLang="ko-KR" sz="2400" dirty="0" err="1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FedOps</a:t>
            </a:r>
            <a:r>
              <a:rPr lang="en-US" altLang="ko-KR" sz="2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indent="0">
              <a:spcBef>
                <a:spcPts val="720"/>
              </a:spcBef>
              <a:buClr>
                <a:schemeClr val="dk1"/>
              </a:buClr>
              <a:buSzPts val="1800"/>
              <a:buNone/>
            </a:pPr>
            <a:endParaRPr lang="en-US" altLang="ko-KR" sz="240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11191" indent="-411191">
              <a:spcBef>
                <a:spcPts val="720"/>
              </a:spcBef>
              <a:buClr>
                <a:schemeClr val="dk1"/>
              </a:buClr>
              <a:buSzPts val="1800"/>
            </a:pPr>
            <a:r>
              <a:rPr lang="en-US" altLang="ko-KR" sz="2400" dirty="0" err="1"/>
              <a:t>FedOps</a:t>
            </a:r>
            <a:r>
              <a:rPr lang="en-US" altLang="ko-KR" sz="2400" dirty="0"/>
              <a:t> Simulation on Cloud</a:t>
            </a:r>
          </a:p>
          <a:p>
            <a:pPr marL="411191" indent="-411191">
              <a:spcBef>
                <a:spcPts val="720"/>
              </a:spcBef>
              <a:buClr>
                <a:schemeClr val="dk1"/>
              </a:buClr>
              <a:buSzPts val="1800"/>
            </a:pPr>
            <a:endParaRPr lang="en-US" altLang="ko-KR" sz="240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11191" indent="-411191">
              <a:spcBef>
                <a:spcPts val="720"/>
              </a:spcBef>
              <a:buClr>
                <a:schemeClr val="dk1"/>
              </a:buClr>
              <a:buSzPts val="1800"/>
            </a:pPr>
            <a:r>
              <a:rPr lang="en-US" altLang="ko-KR" sz="2400" dirty="0" err="1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FedOps</a:t>
            </a:r>
            <a:r>
              <a:rPr lang="en-US" altLang="ko-KR" sz="2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on Real Device</a:t>
            </a:r>
          </a:p>
          <a:p>
            <a:pPr marL="1024601" lvl="1" indent="-411191">
              <a:spcBef>
                <a:spcPts val="720"/>
              </a:spcBef>
              <a:buClr>
                <a:schemeClr val="dk1"/>
              </a:buClr>
              <a:buSzPts val="1800"/>
            </a:pPr>
            <a:r>
              <a:rPr lang="en-US" altLang="ko-KR" sz="2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DEMO</a:t>
            </a:r>
          </a:p>
          <a:p>
            <a:pPr marL="0" indent="0">
              <a:spcBef>
                <a:spcPts val="720"/>
              </a:spcBef>
              <a:buClr>
                <a:schemeClr val="dk1"/>
              </a:buClr>
              <a:buSzPts val="1800"/>
              <a:buNone/>
            </a:pPr>
            <a:endParaRPr lang="en-US" altLang="ko-KR" sz="240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11191" indent="-411191">
              <a:spcBef>
                <a:spcPts val="720"/>
              </a:spcBef>
              <a:buClr>
                <a:schemeClr val="dk1"/>
              </a:buClr>
              <a:buSzPts val="1800"/>
            </a:pPr>
            <a:r>
              <a:rPr lang="en-US" altLang="ko-KR" sz="2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Conclusion</a:t>
            </a:r>
          </a:p>
          <a:p>
            <a:pPr marL="0" indent="0">
              <a:spcBef>
                <a:spcPts val="720"/>
              </a:spcBef>
              <a:buClr>
                <a:schemeClr val="dk1"/>
              </a:buClr>
              <a:buSzPts val="1800"/>
              <a:buNone/>
            </a:pPr>
            <a:endParaRPr lang="en-US" altLang="ko-KR" sz="240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11191" indent="-411191">
              <a:spcBef>
                <a:spcPts val="720"/>
              </a:spcBef>
              <a:buClr>
                <a:schemeClr val="dk1"/>
              </a:buClr>
              <a:buSzPts val="1800"/>
            </a:pPr>
            <a:endParaRPr lang="en-US" altLang="ko-KR" sz="216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11191" indent="-411191">
              <a:spcBef>
                <a:spcPts val="720"/>
              </a:spcBef>
              <a:buClr>
                <a:schemeClr val="dk1"/>
              </a:buClr>
              <a:buSzPts val="1800"/>
            </a:pPr>
            <a:endParaRPr lang="en-US" altLang="ko-KR" sz="216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spcBef>
                <a:spcPts val="720"/>
              </a:spcBef>
              <a:buClr>
                <a:schemeClr val="dk1"/>
              </a:buClr>
              <a:buSzPts val="1800"/>
              <a:buNone/>
            </a:pPr>
            <a:endParaRPr lang="en-US" altLang="ko-KR" sz="216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058F24-5B2C-4CAA-05EB-392DD8C578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42D337-1174-134E-9354-6DE4CC7ABE7B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제목 2">
            <a:extLst>
              <a:ext uri="{FF2B5EF4-FFF2-40B4-BE49-F238E27FC236}">
                <a16:creationId xmlns:a16="http://schemas.microsoft.com/office/drawing/2014/main" id="{E37F631B-335E-9FAE-685D-ED53DCBDF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34963"/>
            <a:ext cx="10972800" cy="427037"/>
          </a:xfrm>
        </p:spPr>
        <p:txBody>
          <a:bodyPr/>
          <a:lstStyle/>
          <a:p>
            <a:pPr latinLnBrk="1"/>
            <a:r>
              <a:rPr lang="en-US" altLang="ko-KR" sz="3200" b="1" dirty="0"/>
              <a:t>Agenda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377280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7A9BCF19-3B44-8075-C0AC-26A533A4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What is </a:t>
            </a:r>
            <a:r>
              <a:rPr kumimoji="1" lang="en-US" altLang="ko-Kore-KR" dirty="0" err="1"/>
              <a:t>FedOps</a:t>
            </a:r>
            <a:r>
              <a:rPr kumimoji="1" lang="en-US" altLang="ko-Kore-KR" dirty="0"/>
              <a:t>?</a:t>
            </a:r>
            <a:endParaRPr kumimoji="1" lang="ko-Kore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4CAB4C-6E7F-579D-E95F-550C09F35B31}"/>
              </a:ext>
            </a:extLst>
          </p:cNvPr>
          <p:cNvSpPr txBox="1"/>
          <p:nvPr/>
        </p:nvSpPr>
        <p:spPr>
          <a:xfrm>
            <a:off x="417095" y="1082199"/>
            <a:ext cx="1140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FedOps</a:t>
            </a:r>
            <a:r>
              <a:rPr lang="en-US" altLang="ko-KR" b="1" dirty="0"/>
              <a:t>: Federated Learning Lifecycle Operations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126ED-289F-ADD6-BCA3-4D74D1DED58F}"/>
              </a:ext>
            </a:extLst>
          </p:cNvPr>
          <p:cNvSpPr txBox="1"/>
          <p:nvPr/>
        </p:nvSpPr>
        <p:spPr>
          <a:xfrm>
            <a:off x="531322" y="1660277"/>
            <a:ext cx="448135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ore-KR" dirty="0">
                <a:solidFill>
                  <a:schemeClr val="tx2"/>
                </a:solidFill>
              </a:rPr>
              <a:t>Motivation</a:t>
            </a:r>
            <a:endParaRPr lang="en" altLang="ko-Kore-KR" dirty="0">
              <a:solidFill>
                <a:schemeClr val="tx2"/>
              </a:solidFill>
            </a:endParaRPr>
          </a:p>
          <a:p>
            <a:pPr marL="95250" algn="just"/>
            <a:endParaRPr lang="en-US" altLang="ko-Kore-KR" sz="1400" dirty="0">
              <a:solidFill>
                <a:schemeClr val="tx2"/>
              </a:solidFill>
            </a:endParaRPr>
          </a:p>
          <a:p>
            <a:pPr marL="180975" indent="-85725" algn="just">
              <a:buFont typeface="Arial" panose="020B0604020202020204" pitchFamily="34" charset="0"/>
              <a:buChar char="•"/>
            </a:pPr>
            <a:endParaRPr lang="en-US" altLang="ko-Kore-KR" sz="1400" dirty="0">
              <a:solidFill>
                <a:schemeClr val="tx2"/>
              </a:solidFill>
            </a:endParaRPr>
          </a:p>
          <a:p>
            <a:pPr marL="180975" indent="-85725" algn="just">
              <a:buFont typeface="Arial" panose="020B0604020202020204" pitchFamily="34" charset="0"/>
              <a:buChar char="•"/>
            </a:pPr>
            <a:r>
              <a:rPr lang="en-US" altLang="ko-Kore-KR" sz="1400" dirty="0">
                <a:solidFill>
                  <a:schemeClr val="tx2"/>
                </a:solidFill>
              </a:rPr>
              <a:t> Need a platform that can manage FL operations by  </a:t>
            </a:r>
            <a:br>
              <a:rPr lang="en-US" altLang="ko-Kore-KR" sz="1400" dirty="0">
                <a:solidFill>
                  <a:schemeClr val="tx2"/>
                </a:solidFill>
              </a:rPr>
            </a:br>
            <a:r>
              <a:rPr lang="en-US" altLang="ko-Kore-KR" sz="1400" dirty="0">
                <a:solidFill>
                  <a:schemeClr val="tx2"/>
                </a:solidFill>
              </a:rPr>
              <a:t> extending the concept of </a:t>
            </a:r>
            <a:r>
              <a:rPr lang="en-US" altLang="ko-Kore-KR" sz="1400" dirty="0" err="1">
                <a:solidFill>
                  <a:schemeClr val="tx2"/>
                </a:solidFill>
              </a:rPr>
              <a:t>MLOps</a:t>
            </a:r>
            <a:endParaRPr lang="en-US" altLang="ko-Kore-KR" sz="1400" dirty="0">
              <a:solidFill>
                <a:schemeClr val="tx2"/>
              </a:solidFill>
            </a:endParaRPr>
          </a:p>
          <a:p>
            <a:pPr marL="180975" indent="-85725" algn="just">
              <a:buFont typeface="Arial" panose="020B0604020202020204" pitchFamily="34" charset="0"/>
              <a:buChar char="•"/>
            </a:pPr>
            <a:endParaRPr lang="en-US" altLang="ko-Kore-KR" sz="1400" dirty="0">
              <a:solidFill>
                <a:schemeClr val="tx2"/>
              </a:solidFill>
            </a:endParaRPr>
          </a:p>
          <a:p>
            <a:pPr marL="180975" indent="-85725" algn="just">
              <a:buFont typeface="Arial" panose="020B0604020202020204" pitchFamily="34" charset="0"/>
              <a:buChar char="•"/>
            </a:pPr>
            <a:endParaRPr lang="en-US" altLang="ko-Kore-KR" sz="800" dirty="0">
              <a:solidFill>
                <a:schemeClr val="tx2"/>
              </a:solidFill>
            </a:endParaRPr>
          </a:p>
          <a:p>
            <a:pPr marL="95250" algn="just"/>
            <a:r>
              <a:rPr lang="en-US" altLang="ko-Kore-KR" sz="1400" dirty="0">
                <a:solidFill>
                  <a:schemeClr val="tx2"/>
                </a:solidFill>
              </a:rPr>
              <a:t>  Q1. How can AI/ML Project be easily applied to FL?</a:t>
            </a:r>
          </a:p>
          <a:p>
            <a:pPr marL="95250" algn="just"/>
            <a:endParaRPr lang="en-US" altLang="ko-Kore-KR" sz="1400" dirty="0">
              <a:solidFill>
                <a:schemeClr val="tx2"/>
              </a:solidFill>
            </a:endParaRPr>
          </a:p>
          <a:p>
            <a:pPr marL="95250" algn="just"/>
            <a:endParaRPr lang="en-US" altLang="ko-Kore-KR" sz="1400" dirty="0">
              <a:solidFill>
                <a:schemeClr val="tx2"/>
              </a:solidFill>
            </a:endParaRPr>
          </a:p>
          <a:p>
            <a:pPr marL="95250" algn="just"/>
            <a:endParaRPr lang="en-US" altLang="ko-Kore-KR" sz="600" dirty="0">
              <a:solidFill>
                <a:schemeClr val="tx2"/>
              </a:solidFill>
            </a:endParaRPr>
          </a:p>
          <a:p>
            <a:pPr marL="95250" algn="just"/>
            <a:r>
              <a:rPr lang="en-US" altLang="ko-Kore-KR" sz="1400" dirty="0">
                <a:solidFill>
                  <a:schemeClr val="tx2"/>
                </a:solidFill>
              </a:rPr>
              <a:t>  Q2.</a:t>
            </a:r>
            <a:r>
              <a:rPr lang="ko-KR" altLang="en-US" sz="1400" dirty="0">
                <a:solidFill>
                  <a:schemeClr val="tx2"/>
                </a:solidFill>
              </a:rPr>
              <a:t> </a:t>
            </a:r>
            <a:r>
              <a:rPr lang="en-US" altLang="ko-Kore-KR" sz="1400" dirty="0">
                <a:solidFill>
                  <a:schemeClr val="tx2"/>
                </a:solidFill>
              </a:rPr>
              <a:t>How to deploy and run numerous clients in FL </a:t>
            </a:r>
            <a:br>
              <a:rPr lang="en-US" altLang="ko-Kore-KR" sz="1400" dirty="0">
                <a:solidFill>
                  <a:schemeClr val="tx2"/>
                </a:solidFill>
              </a:rPr>
            </a:br>
            <a:r>
              <a:rPr lang="ko-KR" altLang="en-US" sz="1400" dirty="0">
                <a:solidFill>
                  <a:schemeClr val="tx2"/>
                </a:solidFill>
              </a:rPr>
              <a:t>         </a:t>
            </a:r>
            <a:r>
              <a:rPr lang="en-US" altLang="ko-Kore-KR" sz="1400" dirty="0">
                <a:solidFill>
                  <a:schemeClr val="tx2"/>
                </a:solidFill>
              </a:rPr>
              <a:t>environment like </a:t>
            </a:r>
            <a:r>
              <a:rPr lang="en-US" altLang="ko-Kore-KR" sz="1400" dirty="0" err="1">
                <a:solidFill>
                  <a:schemeClr val="tx2"/>
                </a:solidFill>
              </a:rPr>
              <a:t>MLOps</a:t>
            </a:r>
            <a:r>
              <a:rPr lang="en-US" altLang="ko-Kore-KR" sz="1400" dirty="0">
                <a:solidFill>
                  <a:schemeClr val="tx2"/>
                </a:solidFill>
              </a:rPr>
              <a:t>?</a:t>
            </a:r>
          </a:p>
          <a:p>
            <a:pPr marL="95250" algn="just"/>
            <a:endParaRPr lang="en-US" altLang="ko-Kore-KR" sz="1400" dirty="0">
              <a:solidFill>
                <a:schemeClr val="tx2"/>
              </a:solidFill>
            </a:endParaRPr>
          </a:p>
          <a:p>
            <a:pPr marL="95250" algn="just"/>
            <a:endParaRPr lang="en-US" altLang="ko-Kore-KR" sz="1400" dirty="0">
              <a:solidFill>
                <a:schemeClr val="tx2"/>
              </a:solidFill>
            </a:endParaRPr>
          </a:p>
          <a:p>
            <a:pPr marL="95250" algn="just"/>
            <a:endParaRPr lang="en-US" altLang="ko-Kore-KR" sz="600" dirty="0">
              <a:solidFill>
                <a:schemeClr val="tx2"/>
              </a:solidFill>
            </a:endParaRPr>
          </a:p>
          <a:p>
            <a:pPr marL="95250" algn="just"/>
            <a:r>
              <a:rPr lang="ko-KR" altLang="en-US" sz="1400" dirty="0">
                <a:solidFill>
                  <a:schemeClr val="tx2"/>
                </a:solidFill>
              </a:rPr>
              <a:t>  </a:t>
            </a:r>
            <a:r>
              <a:rPr lang="en-US" altLang="ko-KR" sz="1400" dirty="0">
                <a:solidFill>
                  <a:schemeClr val="tx2"/>
                </a:solidFill>
              </a:rPr>
              <a:t>Q3. How can we manage the client/server lifecycle </a:t>
            </a:r>
            <a:br>
              <a:rPr lang="en-US" altLang="ko-KR" sz="1400" dirty="0">
                <a:solidFill>
                  <a:schemeClr val="tx2"/>
                </a:solidFill>
              </a:rPr>
            </a:br>
            <a:r>
              <a:rPr lang="en-US" altLang="ko-KR" sz="1400" dirty="0">
                <a:solidFill>
                  <a:schemeClr val="tx2"/>
                </a:solidFill>
              </a:rPr>
              <a:t>         for FL operations?</a:t>
            </a:r>
            <a:endParaRPr lang="en-US" altLang="ko-Kore-KR" sz="1400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5F4318-6064-A0B6-6ABF-7EAFB8EFD057}"/>
              </a:ext>
            </a:extLst>
          </p:cNvPr>
          <p:cNvSpPr txBox="1"/>
          <p:nvPr/>
        </p:nvSpPr>
        <p:spPr>
          <a:xfrm>
            <a:off x="5322773" y="6162069"/>
            <a:ext cx="63077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err="1">
                <a:solidFill>
                  <a:schemeClr val="tx2"/>
                </a:solidFill>
              </a:rPr>
              <a:t>FedOps</a:t>
            </a:r>
            <a:r>
              <a:rPr lang="en-US" altLang="ko-KR" sz="1600" dirty="0">
                <a:solidFill>
                  <a:schemeClr val="tx2"/>
                </a:solidFill>
              </a:rPr>
              <a:t> Overview</a:t>
            </a:r>
            <a:endParaRPr lang="en" altLang="ko-Kore-KR" sz="1600" dirty="0">
              <a:solidFill>
                <a:schemeClr val="tx2"/>
              </a:solidFill>
            </a:endParaRPr>
          </a:p>
        </p:txBody>
      </p:sp>
      <p:sp>
        <p:nvSpPr>
          <p:cNvPr id="5" name="슬라이드 번호 개체 틀 3">
            <a:extLst>
              <a:ext uri="{FF2B5EF4-FFF2-40B4-BE49-F238E27FC236}">
                <a16:creationId xmlns:a16="http://schemas.microsoft.com/office/drawing/2014/main" id="{15730361-B243-663B-916B-72621C497EA4}"/>
              </a:ext>
            </a:extLst>
          </p:cNvPr>
          <p:cNvSpPr txBox="1">
            <a:spLocks/>
          </p:cNvSpPr>
          <p:nvPr/>
        </p:nvSpPr>
        <p:spPr>
          <a:xfrm>
            <a:off x="11213839" y="6433907"/>
            <a:ext cx="812800" cy="27432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842D337-1174-134E-9354-6DE4CC7ABE7B}" type="slidenum">
              <a:rPr lang="en-US" sz="1440" smtClean="0">
                <a:solidFill>
                  <a:schemeClr val="tx2"/>
                </a:solidFill>
              </a:rPr>
              <a:pPr algn="r"/>
              <a:t>3</a:t>
            </a:fld>
            <a:endParaRPr lang="en-US" sz="1440" dirty="0">
              <a:solidFill>
                <a:schemeClr val="tx2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BE59711-5327-3238-1577-D8DA3F7569C8}"/>
              </a:ext>
            </a:extLst>
          </p:cNvPr>
          <p:cNvSpPr/>
          <p:nvPr/>
        </p:nvSpPr>
        <p:spPr>
          <a:xfrm>
            <a:off x="5322773" y="1771728"/>
            <a:ext cx="6307751" cy="433259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525E83-6ED4-194B-C647-8765ABE52E9C}"/>
              </a:ext>
            </a:extLst>
          </p:cNvPr>
          <p:cNvSpPr txBox="1"/>
          <p:nvPr/>
        </p:nvSpPr>
        <p:spPr>
          <a:xfrm>
            <a:off x="5337950" y="1781354"/>
            <a:ext cx="1393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tx2"/>
                </a:solidFill>
              </a:rPr>
              <a:t>FL Operations</a:t>
            </a:r>
            <a:endParaRPr lang="ko-KR" altLang="en-US" sz="1400" b="1" dirty="0">
              <a:ln>
                <a:solidFill>
                  <a:srgbClr val="0070C0">
                    <a:alpha val="20000"/>
                  </a:srgb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F8DA651-BCA7-F697-03B5-AABD8D0E82C2}"/>
              </a:ext>
            </a:extLst>
          </p:cNvPr>
          <p:cNvSpPr/>
          <p:nvPr/>
        </p:nvSpPr>
        <p:spPr>
          <a:xfrm>
            <a:off x="5544152" y="2170540"/>
            <a:ext cx="5842534" cy="1149873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F087D1-3156-736A-B27A-131D900EFEFD}"/>
              </a:ext>
            </a:extLst>
          </p:cNvPr>
          <p:cNvSpPr txBox="1"/>
          <p:nvPr/>
        </p:nvSpPr>
        <p:spPr>
          <a:xfrm>
            <a:off x="5553777" y="220443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1100" b="1" dirty="0">
                <a:solidFill>
                  <a:schemeClr val="tx2"/>
                </a:solidFill>
              </a:rPr>
              <a:t>Existing</a:t>
            </a:r>
            <a:r>
              <a:rPr lang="ko-KR" altLang="en-US" sz="1100" b="1" dirty="0">
                <a:solidFill>
                  <a:schemeClr val="tx2"/>
                </a:solidFill>
              </a:rPr>
              <a:t> </a:t>
            </a:r>
            <a:r>
              <a:rPr lang="en-US" altLang="ko-KR" sz="1100" b="1" dirty="0">
                <a:solidFill>
                  <a:schemeClr val="tx2"/>
                </a:solidFill>
              </a:rPr>
              <a:t>MLOps</a:t>
            </a:r>
            <a:endParaRPr lang="ko-KR" altLang="en-US" sz="1050" b="1" dirty="0">
              <a:ln>
                <a:solidFill>
                  <a:srgbClr val="0070C0">
                    <a:alpha val="20000"/>
                  </a:srgb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0749A9-FBD5-0268-7270-325BD6F59250}"/>
              </a:ext>
            </a:extLst>
          </p:cNvPr>
          <p:cNvSpPr txBox="1"/>
          <p:nvPr/>
        </p:nvSpPr>
        <p:spPr>
          <a:xfrm>
            <a:off x="5544152" y="2639988"/>
            <a:ext cx="81667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Data</a:t>
            </a:r>
          </a:p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Collection</a:t>
            </a:r>
            <a:endParaRPr lang="ko-KR" altLang="en-US" sz="1000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84580B-9533-FB77-CFFF-51FCC4FC4902}"/>
              </a:ext>
            </a:extLst>
          </p:cNvPr>
          <p:cNvSpPr txBox="1"/>
          <p:nvPr/>
        </p:nvSpPr>
        <p:spPr>
          <a:xfrm>
            <a:off x="6338445" y="2638169"/>
            <a:ext cx="72578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Data</a:t>
            </a:r>
          </a:p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Labeling</a:t>
            </a:r>
            <a:endParaRPr lang="ko-KR" altLang="en-US" sz="1000" dirty="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C39B16-ADD4-CF18-1774-705DC1012C5F}"/>
              </a:ext>
            </a:extLst>
          </p:cNvPr>
          <p:cNvSpPr txBox="1"/>
          <p:nvPr/>
        </p:nvSpPr>
        <p:spPr>
          <a:xfrm>
            <a:off x="6987134" y="2638169"/>
            <a:ext cx="966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Data</a:t>
            </a:r>
            <a:r>
              <a:rPr lang="ko-KR" altLang="en-US" sz="1000" dirty="0">
                <a:solidFill>
                  <a:schemeClr val="tx2"/>
                </a:solidFill>
              </a:rPr>
              <a:t> </a:t>
            </a:r>
            <a:endParaRPr lang="en-US" altLang="ko-KR" sz="1000" dirty="0">
              <a:solidFill>
                <a:schemeClr val="tx2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Versioning</a:t>
            </a:r>
            <a:endParaRPr lang="ko-KR" altLang="en-US" sz="1000" dirty="0">
              <a:solidFill>
                <a:schemeClr val="tx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D5FD95-4D64-4F6F-F35A-BA3971943B13}"/>
              </a:ext>
            </a:extLst>
          </p:cNvPr>
          <p:cNvSpPr txBox="1"/>
          <p:nvPr/>
        </p:nvSpPr>
        <p:spPr>
          <a:xfrm>
            <a:off x="8011237" y="2163300"/>
            <a:ext cx="21326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chemeClr val="tx2"/>
                </a:solidFill>
              </a:rPr>
              <a:t>Experiment Tracking</a:t>
            </a:r>
            <a:endParaRPr lang="ko-KR" altLang="en-US" sz="1050" dirty="0">
              <a:solidFill>
                <a:schemeClr val="tx2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7756477-B493-7BFA-5171-532EDB9792D3}"/>
              </a:ext>
            </a:extLst>
          </p:cNvPr>
          <p:cNvSpPr/>
          <p:nvPr/>
        </p:nvSpPr>
        <p:spPr>
          <a:xfrm>
            <a:off x="8011237" y="2414362"/>
            <a:ext cx="2132686" cy="79623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4064BC-6ED6-281D-B04F-5053ABB4DDAB}"/>
              </a:ext>
            </a:extLst>
          </p:cNvPr>
          <p:cNvSpPr txBox="1"/>
          <p:nvPr/>
        </p:nvSpPr>
        <p:spPr>
          <a:xfrm>
            <a:off x="8686149" y="2475420"/>
            <a:ext cx="9004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2"/>
                </a:solidFill>
              </a:rPr>
              <a:t>Model Build</a:t>
            </a:r>
            <a:endParaRPr lang="ko-KR" altLang="en-US" sz="1000" dirty="0">
              <a:solidFill>
                <a:schemeClr val="tx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C8786B-DD06-10F9-5CA7-70E229AD7570}"/>
              </a:ext>
            </a:extLst>
          </p:cNvPr>
          <p:cNvSpPr txBox="1"/>
          <p:nvPr/>
        </p:nvSpPr>
        <p:spPr>
          <a:xfrm>
            <a:off x="9244601" y="2891878"/>
            <a:ext cx="9004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2"/>
                </a:solidFill>
              </a:rPr>
              <a:t>Model Train</a:t>
            </a:r>
            <a:endParaRPr lang="ko-KR" altLang="en-US" sz="1000" dirty="0">
              <a:solidFill>
                <a:schemeClr val="tx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C3C01C-55AE-238B-28CB-A75629E145DC}"/>
              </a:ext>
            </a:extLst>
          </p:cNvPr>
          <p:cNvSpPr txBox="1"/>
          <p:nvPr/>
        </p:nvSpPr>
        <p:spPr>
          <a:xfrm>
            <a:off x="8066818" y="2803126"/>
            <a:ext cx="9004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Model Evaluation</a:t>
            </a:r>
            <a:endParaRPr lang="ko-KR" altLang="en-US" sz="1000" dirty="0">
              <a:solidFill>
                <a:schemeClr val="tx2"/>
              </a:solidFill>
            </a:endParaRPr>
          </a:p>
        </p:txBody>
      </p:sp>
      <p:cxnSp>
        <p:nvCxnSpPr>
          <p:cNvPr id="19" name="연결선: 꺾임 48">
            <a:extLst>
              <a:ext uri="{FF2B5EF4-FFF2-40B4-BE49-F238E27FC236}">
                <a16:creationId xmlns:a16="http://schemas.microsoft.com/office/drawing/2014/main" id="{5B7DD0CF-76FB-1155-6E4F-05FEA25450CA}"/>
              </a:ext>
            </a:extLst>
          </p:cNvPr>
          <p:cNvCxnSpPr>
            <a:stCxn id="16" idx="3"/>
            <a:endCxn id="17" idx="0"/>
          </p:cNvCxnSpPr>
          <p:nvPr/>
        </p:nvCxnSpPr>
        <p:spPr>
          <a:xfrm>
            <a:off x="9586646" y="2598531"/>
            <a:ext cx="108204" cy="293347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127B1A6-9B22-D542-3E6A-2693E7E81FAF}"/>
              </a:ext>
            </a:extLst>
          </p:cNvPr>
          <p:cNvCxnSpPr>
            <a:cxnSpLocks/>
            <a:stCxn id="17" idx="1"/>
            <a:endCxn id="18" idx="3"/>
          </p:cNvCxnSpPr>
          <p:nvPr/>
        </p:nvCxnSpPr>
        <p:spPr>
          <a:xfrm flipH="1" flipV="1">
            <a:off x="8967315" y="3010875"/>
            <a:ext cx="277286" cy="411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50">
            <a:extLst>
              <a:ext uri="{FF2B5EF4-FFF2-40B4-BE49-F238E27FC236}">
                <a16:creationId xmlns:a16="http://schemas.microsoft.com/office/drawing/2014/main" id="{A09A6009-650D-186F-1C1A-80FAE43AAD8C}"/>
              </a:ext>
            </a:extLst>
          </p:cNvPr>
          <p:cNvCxnSpPr>
            <a:stCxn id="18" idx="0"/>
            <a:endCxn id="16" idx="1"/>
          </p:cNvCxnSpPr>
          <p:nvPr/>
        </p:nvCxnSpPr>
        <p:spPr>
          <a:xfrm rot="5400000" flipH="1" flipV="1">
            <a:off x="8499311" y="2616288"/>
            <a:ext cx="204595" cy="169082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C662A5D-6571-B24E-6264-D55DB1614E5F}"/>
              </a:ext>
            </a:extLst>
          </p:cNvPr>
          <p:cNvSpPr txBox="1"/>
          <p:nvPr/>
        </p:nvSpPr>
        <p:spPr>
          <a:xfrm>
            <a:off x="10333220" y="2649189"/>
            <a:ext cx="9961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tx2"/>
                </a:solidFill>
              </a:rPr>
              <a:t>Baseline Model</a:t>
            </a:r>
            <a:endParaRPr lang="ko-KR" altLang="en-US" sz="1050" dirty="0">
              <a:solidFill>
                <a:schemeClr val="tx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264F87-EB11-1566-72BF-C9BD199E76F9}"/>
              </a:ext>
            </a:extLst>
          </p:cNvPr>
          <p:cNvSpPr txBox="1"/>
          <p:nvPr/>
        </p:nvSpPr>
        <p:spPr>
          <a:xfrm>
            <a:off x="5496027" y="3448272"/>
            <a:ext cx="8066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solidFill>
                  <a:schemeClr val="tx2"/>
                </a:solidFill>
              </a:rPr>
              <a:t>FL Server</a:t>
            </a:r>
            <a:endParaRPr lang="ko-KR" altLang="en-US" sz="1050" b="1" dirty="0">
              <a:solidFill>
                <a:schemeClr val="tx2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B6786A1-147D-E9A0-60FE-4FF947B951B0}"/>
              </a:ext>
            </a:extLst>
          </p:cNvPr>
          <p:cNvSpPr/>
          <p:nvPr/>
        </p:nvSpPr>
        <p:spPr>
          <a:xfrm>
            <a:off x="5553778" y="3704317"/>
            <a:ext cx="2521818" cy="127194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7FBFEE-E50D-2E68-9855-31649525302F}"/>
              </a:ext>
            </a:extLst>
          </p:cNvPr>
          <p:cNvSpPr txBox="1"/>
          <p:nvPr/>
        </p:nvSpPr>
        <p:spPr>
          <a:xfrm>
            <a:off x="8790636" y="3448272"/>
            <a:ext cx="8338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solidFill>
                  <a:schemeClr val="tx2"/>
                </a:solidFill>
              </a:rPr>
              <a:t>FL Clients</a:t>
            </a:r>
            <a:endParaRPr lang="ko-KR" altLang="en-US" sz="1050" b="1" dirty="0">
              <a:solidFill>
                <a:schemeClr val="tx2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391EC21-C588-ED75-BFF4-894DAC49E03E}"/>
              </a:ext>
            </a:extLst>
          </p:cNvPr>
          <p:cNvSpPr/>
          <p:nvPr/>
        </p:nvSpPr>
        <p:spPr>
          <a:xfrm>
            <a:off x="8867637" y="3704317"/>
            <a:ext cx="2521818" cy="127194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C486F4-2821-8B65-74D1-5639A6BFE975}"/>
              </a:ext>
            </a:extLst>
          </p:cNvPr>
          <p:cNvSpPr txBox="1"/>
          <p:nvPr/>
        </p:nvSpPr>
        <p:spPr>
          <a:xfrm>
            <a:off x="5550313" y="3712165"/>
            <a:ext cx="118330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chemeClr val="tx2"/>
                </a:solidFill>
              </a:rPr>
              <a:t>Global Model</a:t>
            </a:r>
            <a:endParaRPr lang="ko-KR" altLang="en-US" sz="900" dirty="0">
              <a:solidFill>
                <a:schemeClr val="tx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BF68501-00C6-3ACB-49E8-60F263839591}"/>
              </a:ext>
            </a:extLst>
          </p:cNvPr>
          <p:cNvSpPr txBox="1"/>
          <p:nvPr/>
        </p:nvSpPr>
        <p:spPr>
          <a:xfrm>
            <a:off x="6127537" y="3896105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Local Model</a:t>
            </a:r>
          </a:p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Weights</a:t>
            </a:r>
            <a:r>
              <a:rPr lang="ko-KR" altLang="en-US" sz="900" dirty="0">
                <a:solidFill>
                  <a:schemeClr val="tx2"/>
                </a:solidFill>
              </a:rPr>
              <a:t> </a:t>
            </a:r>
            <a:r>
              <a:rPr lang="en-US" altLang="ko-KR" sz="900" dirty="0">
                <a:solidFill>
                  <a:schemeClr val="tx2"/>
                </a:solidFill>
              </a:rPr>
              <a:t>Aggregation</a:t>
            </a:r>
          </a:p>
        </p:txBody>
      </p:sp>
      <p:cxnSp>
        <p:nvCxnSpPr>
          <p:cNvPr id="29" name="연결선: 꺾임 29">
            <a:extLst>
              <a:ext uri="{FF2B5EF4-FFF2-40B4-BE49-F238E27FC236}">
                <a16:creationId xmlns:a16="http://schemas.microsoft.com/office/drawing/2014/main" id="{5EABC91C-7C90-148B-08EC-FBD12C14F788}"/>
              </a:ext>
            </a:extLst>
          </p:cNvPr>
          <p:cNvCxnSpPr>
            <a:cxnSpLocks/>
            <a:stCxn id="28" idx="3"/>
            <a:endCxn id="32" idx="0"/>
          </p:cNvCxnSpPr>
          <p:nvPr/>
        </p:nvCxnSpPr>
        <p:spPr>
          <a:xfrm>
            <a:off x="7383009" y="4080771"/>
            <a:ext cx="108478" cy="209355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3AC804A-C501-99C7-6A03-3DF56B629B24}"/>
              </a:ext>
            </a:extLst>
          </p:cNvPr>
          <p:cNvSpPr txBox="1"/>
          <p:nvPr/>
        </p:nvSpPr>
        <p:spPr>
          <a:xfrm>
            <a:off x="5564349" y="4197196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>
                <a:solidFill>
                  <a:schemeClr val="tx2"/>
                </a:solidFill>
              </a:rPr>
              <a:t> </a:t>
            </a:r>
            <a:r>
              <a:rPr lang="en-US" altLang="ko-KR" sz="900" dirty="0">
                <a:solidFill>
                  <a:schemeClr val="tx2"/>
                </a:solidFill>
              </a:rPr>
              <a:t>Clients</a:t>
            </a:r>
          </a:p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Participation</a:t>
            </a:r>
            <a:endParaRPr lang="ko-KR" altLang="en-US" sz="900" dirty="0">
              <a:solidFill>
                <a:schemeClr val="tx2"/>
              </a:solidFill>
            </a:endParaRPr>
          </a:p>
        </p:txBody>
      </p:sp>
      <p:cxnSp>
        <p:nvCxnSpPr>
          <p:cNvPr id="31" name="연결선: 꺾임 28">
            <a:extLst>
              <a:ext uri="{FF2B5EF4-FFF2-40B4-BE49-F238E27FC236}">
                <a16:creationId xmlns:a16="http://schemas.microsoft.com/office/drawing/2014/main" id="{C4E60771-EFA0-A7CC-3E8F-4E1CB021E81E}"/>
              </a:ext>
            </a:extLst>
          </p:cNvPr>
          <p:cNvCxnSpPr>
            <a:cxnSpLocks/>
            <a:stCxn id="30" idx="0"/>
            <a:endCxn id="28" idx="1"/>
          </p:cNvCxnSpPr>
          <p:nvPr/>
        </p:nvCxnSpPr>
        <p:spPr>
          <a:xfrm rot="5400000" flipH="1" flipV="1">
            <a:off x="5992595" y="4062254"/>
            <a:ext cx="116425" cy="153460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CF509A9-BBC2-5E69-5157-6C4B734B9F4C}"/>
              </a:ext>
            </a:extLst>
          </p:cNvPr>
          <p:cNvSpPr txBox="1"/>
          <p:nvPr/>
        </p:nvSpPr>
        <p:spPr>
          <a:xfrm>
            <a:off x="6899017" y="4290126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Global Model</a:t>
            </a:r>
            <a:r>
              <a:rPr lang="ko-KR" altLang="en-US" sz="900" dirty="0">
                <a:solidFill>
                  <a:schemeClr val="tx2"/>
                </a:solidFill>
              </a:rPr>
              <a:t> </a:t>
            </a:r>
            <a:r>
              <a:rPr lang="en-US" altLang="ko-KR" sz="900" dirty="0">
                <a:solidFill>
                  <a:schemeClr val="tx2"/>
                </a:solidFill>
              </a:rPr>
              <a:t>Build/</a:t>
            </a:r>
          </a:p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Evaluation</a:t>
            </a:r>
            <a:endParaRPr lang="ko-KR" altLang="en-US" sz="900" dirty="0">
              <a:solidFill>
                <a:schemeClr val="tx2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9ADB908-67D2-7859-6214-7CF4E54EC6D1}"/>
              </a:ext>
            </a:extLst>
          </p:cNvPr>
          <p:cNvSpPr txBox="1"/>
          <p:nvPr/>
        </p:nvSpPr>
        <p:spPr>
          <a:xfrm>
            <a:off x="6280545" y="4558507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Global Model</a:t>
            </a:r>
            <a:r>
              <a:rPr lang="ko-KR" altLang="en-US" sz="900" dirty="0">
                <a:solidFill>
                  <a:schemeClr val="tx2"/>
                </a:solidFill>
              </a:rPr>
              <a:t> </a:t>
            </a:r>
            <a:endParaRPr lang="en-US" altLang="ko-KR" sz="900" dirty="0">
              <a:solidFill>
                <a:schemeClr val="tx2"/>
              </a:solidFill>
            </a:endParaRPr>
          </a:p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Versioning</a:t>
            </a:r>
            <a:endParaRPr lang="ko-KR" altLang="en-US" sz="900" dirty="0">
              <a:solidFill>
                <a:schemeClr val="tx2"/>
              </a:solidFill>
            </a:endParaRPr>
          </a:p>
        </p:txBody>
      </p:sp>
      <p:cxnSp>
        <p:nvCxnSpPr>
          <p:cNvPr id="34" name="연결선: 꺾임 29">
            <a:extLst>
              <a:ext uri="{FF2B5EF4-FFF2-40B4-BE49-F238E27FC236}">
                <a16:creationId xmlns:a16="http://schemas.microsoft.com/office/drawing/2014/main" id="{DCF9F914-739C-5998-DB01-0E85C1589292}"/>
              </a:ext>
            </a:extLst>
          </p:cNvPr>
          <p:cNvCxnSpPr>
            <a:cxnSpLocks/>
            <a:stCxn id="32" idx="2"/>
            <a:endCxn id="33" idx="3"/>
          </p:cNvCxnSpPr>
          <p:nvPr/>
        </p:nvCxnSpPr>
        <p:spPr>
          <a:xfrm rot="5400000">
            <a:off x="7292359" y="4544044"/>
            <a:ext cx="83715" cy="314543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29">
            <a:extLst>
              <a:ext uri="{FF2B5EF4-FFF2-40B4-BE49-F238E27FC236}">
                <a16:creationId xmlns:a16="http://schemas.microsoft.com/office/drawing/2014/main" id="{92787FAE-5FEF-6D94-026E-DFCB8FFA22FB}"/>
              </a:ext>
            </a:extLst>
          </p:cNvPr>
          <p:cNvCxnSpPr>
            <a:cxnSpLocks/>
            <a:stCxn id="33" idx="1"/>
            <a:endCxn id="30" idx="2"/>
          </p:cNvCxnSpPr>
          <p:nvPr/>
        </p:nvCxnSpPr>
        <p:spPr>
          <a:xfrm rot="10800000">
            <a:off x="5974077" y="4566529"/>
            <a:ext cx="306468" cy="176645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52D676A1-253E-CDF7-54C5-72B13E849D1E}"/>
              </a:ext>
            </a:extLst>
          </p:cNvPr>
          <p:cNvSpPr txBox="1"/>
          <p:nvPr/>
        </p:nvSpPr>
        <p:spPr>
          <a:xfrm>
            <a:off x="9540804" y="3906219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Data Processing &amp;</a:t>
            </a:r>
          </a:p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Local Model Train</a:t>
            </a:r>
          </a:p>
        </p:txBody>
      </p:sp>
      <p:cxnSp>
        <p:nvCxnSpPr>
          <p:cNvPr id="40" name="연결선: 꺾임 29">
            <a:extLst>
              <a:ext uri="{FF2B5EF4-FFF2-40B4-BE49-F238E27FC236}">
                <a16:creationId xmlns:a16="http://schemas.microsoft.com/office/drawing/2014/main" id="{BAADB122-46F1-2E31-D3BA-737811D1A617}"/>
              </a:ext>
            </a:extLst>
          </p:cNvPr>
          <p:cNvCxnSpPr>
            <a:cxnSpLocks/>
            <a:stCxn id="39" idx="3"/>
            <a:endCxn id="43" idx="0"/>
          </p:cNvCxnSpPr>
          <p:nvPr/>
        </p:nvCxnSpPr>
        <p:spPr>
          <a:xfrm>
            <a:off x="10680860" y="4090885"/>
            <a:ext cx="166187" cy="180480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E1CF6B9-010F-6621-89D7-EDE8423CF00C}"/>
              </a:ext>
            </a:extLst>
          </p:cNvPr>
          <p:cNvSpPr txBox="1"/>
          <p:nvPr/>
        </p:nvSpPr>
        <p:spPr>
          <a:xfrm>
            <a:off x="8939145" y="4265060"/>
            <a:ext cx="7809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FL Request</a:t>
            </a:r>
            <a:endParaRPr lang="ko-KR" altLang="en-US" sz="900" dirty="0">
              <a:solidFill>
                <a:schemeClr val="tx2"/>
              </a:solidFill>
            </a:endParaRPr>
          </a:p>
        </p:txBody>
      </p:sp>
      <p:cxnSp>
        <p:nvCxnSpPr>
          <p:cNvPr id="42" name="연결선: 꺾임 28">
            <a:extLst>
              <a:ext uri="{FF2B5EF4-FFF2-40B4-BE49-F238E27FC236}">
                <a16:creationId xmlns:a16="http://schemas.microsoft.com/office/drawing/2014/main" id="{4F6F11C8-6041-8A66-0350-49990D4D867A}"/>
              </a:ext>
            </a:extLst>
          </p:cNvPr>
          <p:cNvCxnSpPr>
            <a:cxnSpLocks/>
            <a:stCxn id="41" idx="0"/>
            <a:endCxn id="39" idx="1"/>
          </p:cNvCxnSpPr>
          <p:nvPr/>
        </p:nvCxnSpPr>
        <p:spPr>
          <a:xfrm rot="5400000" flipH="1" flipV="1">
            <a:off x="9348133" y="4072390"/>
            <a:ext cx="174175" cy="211167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3AC2568-6033-F1DF-39AE-8E9CC60572BC}"/>
              </a:ext>
            </a:extLst>
          </p:cNvPr>
          <p:cNvSpPr txBox="1"/>
          <p:nvPr/>
        </p:nvSpPr>
        <p:spPr>
          <a:xfrm>
            <a:off x="10443731" y="4271365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Local Model</a:t>
            </a:r>
          </a:p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Evaluation</a:t>
            </a:r>
            <a:endParaRPr lang="ko-KR" altLang="en-US" sz="900" dirty="0">
              <a:solidFill>
                <a:schemeClr val="tx2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7CDB2B-FC5B-7938-9412-2111BEBF5E64}"/>
              </a:ext>
            </a:extLst>
          </p:cNvPr>
          <p:cNvSpPr txBox="1"/>
          <p:nvPr/>
        </p:nvSpPr>
        <p:spPr>
          <a:xfrm>
            <a:off x="9664958" y="456862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Local Model</a:t>
            </a:r>
            <a:r>
              <a:rPr lang="ko-KR" altLang="en-US" sz="900" dirty="0">
                <a:solidFill>
                  <a:schemeClr val="tx2"/>
                </a:solidFill>
              </a:rPr>
              <a:t> </a:t>
            </a:r>
            <a:endParaRPr lang="en-US" altLang="ko-KR" sz="900" dirty="0">
              <a:solidFill>
                <a:schemeClr val="tx2"/>
              </a:solidFill>
            </a:endParaRPr>
          </a:p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Versioning</a:t>
            </a:r>
            <a:endParaRPr lang="ko-KR" altLang="en-US" sz="900" dirty="0">
              <a:solidFill>
                <a:schemeClr val="tx2"/>
              </a:solidFill>
            </a:endParaRPr>
          </a:p>
        </p:txBody>
      </p:sp>
      <p:cxnSp>
        <p:nvCxnSpPr>
          <p:cNvPr id="45" name="연결선: 꺾임 29">
            <a:extLst>
              <a:ext uri="{FF2B5EF4-FFF2-40B4-BE49-F238E27FC236}">
                <a16:creationId xmlns:a16="http://schemas.microsoft.com/office/drawing/2014/main" id="{C09E2FD9-35D4-84AE-4AEA-36D240BAB178}"/>
              </a:ext>
            </a:extLst>
          </p:cNvPr>
          <p:cNvCxnSpPr>
            <a:cxnSpLocks/>
            <a:stCxn id="43" idx="2"/>
            <a:endCxn id="44" idx="3"/>
          </p:cNvCxnSpPr>
          <p:nvPr/>
        </p:nvCxnSpPr>
        <p:spPr>
          <a:xfrm rot="5400000">
            <a:off x="10619053" y="4525293"/>
            <a:ext cx="112590" cy="343398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29">
            <a:extLst>
              <a:ext uri="{FF2B5EF4-FFF2-40B4-BE49-F238E27FC236}">
                <a16:creationId xmlns:a16="http://schemas.microsoft.com/office/drawing/2014/main" id="{CCF4D826-ACEE-D75C-A98D-120BCDDF305F}"/>
              </a:ext>
            </a:extLst>
          </p:cNvPr>
          <p:cNvCxnSpPr>
            <a:cxnSpLocks/>
            <a:stCxn id="44" idx="1"/>
            <a:endCxn id="41" idx="2"/>
          </p:cNvCxnSpPr>
          <p:nvPr/>
        </p:nvCxnSpPr>
        <p:spPr>
          <a:xfrm rot="10800000">
            <a:off x="9329638" y="4495893"/>
            <a:ext cx="335321" cy="257395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09C6E0F-D190-74EB-C8DD-8CEBEA2070D2}"/>
              </a:ext>
            </a:extLst>
          </p:cNvPr>
          <p:cNvSpPr txBox="1"/>
          <p:nvPr/>
        </p:nvSpPr>
        <p:spPr>
          <a:xfrm>
            <a:off x="8849619" y="3706710"/>
            <a:ext cx="111851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chemeClr val="tx2"/>
                </a:solidFill>
              </a:rPr>
              <a:t>Local Models</a:t>
            </a:r>
            <a:r>
              <a:rPr lang="ko-KR" altLang="en-US" sz="9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50D193E-A88D-E9D6-7D40-067DBC95B59C}"/>
              </a:ext>
            </a:extLst>
          </p:cNvPr>
          <p:cNvSpPr txBox="1"/>
          <p:nvPr/>
        </p:nvSpPr>
        <p:spPr>
          <a:xfrm>
            <a:off x="8097089" y="4461822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Local Model</a:t>
            </a:r>
          </a:p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Weights</a:t>
            </a:r>
            <a:endParaRPr lang="ko-KR" altLang="en-US" sz="900" dirty="0">
              <a:solidFill>
                <a:schemeClr val="tx2"/>
              </a:solidFill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CFC9475-34AE-B7B0-B938-829AD206036C}"/>
              </a:ext>
            </a:extLst>
          </p:cNvPr>
          <p:cNvCxnSpPr>
            <a:cxnSpLocks/>
          </p:cNvCxnSpPr>
          <p:nvPr/>
        </p:nvCxnSpPr>
        <p:spPr>
          <a:xfrm>
            <a:off x="8148770" y="4301998"/>
            <a:ext cx="641866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BE7F1E37-6BB3-86CF-4103-98E4815431CD}"/>
              </a:ext>
            </a:extLst>
          </p:cNvPr>
          <p:cNvCxnSpPr>
            <a:cxnSpLocks/>
          </p:cNvCxnSpPr>
          <p:nvPr/>
        </p:nvCxnSpPr>
        <p:spPr>
          <a:xfrm flipH="1">
            <a:off x="8124205" y="4452668"/>
            <a:ext cx="666431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A6565610-2494-3485-EA1B-D62DCE7010F7}"/>
              </a:ext>
            </a:extLst>
          </p:cNvPr>
          <p:cNvSpPr txBox="1"/>
          <p:nvPr/>
        </p:nvSpPr>
        <p:spPr>
          <a:xfrm>
            <a:off x="8052234" y="3915985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Global</a:t>
            </a:r>
            <a:r>
              <a:rPr lang="ko-KR" altLang="en-US" sz="900" dirty="0">
                <a:solidFill>
                  <a:schemeClr val="tx2"/>
                </a:solidFill>
              </a:rPr>
              <a:t> </a:t>
            </a:r>
            <a:r>
              <a:rPr lang="en-US" altLang="ko-KR" sz="900" dirty="0">
                <a:solidFill>
                  <a:schemeClr val="tx2"/>
                </a:solidFill>
              </a:rPr>
              <a:t>Model</a:t>
            </a:r>
          </a:p>
          <a:p>
            <a:pPr algn="ctr"/>
            <a:r>
              <a:rPr lang="en-US" altLang="ko-KR" sz="900" dirty="0">
                <a:solidFill>
                  <a:schemeClr val="tx2"/>
                </a:solidFill>
              </a:rPr>
              <a:t>Update</a:t>
            </a:r>
            <a:endParaRPr lang="ko-KR" altLang="en-US" sz="900" dirty="0">
              <a:solidFill>
                <a:schemeClr val="tx2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8C17B57-1A0E-47C0-0042-217671FB6443}"/>
              </a:ext>
            </a:extLst>
          </p:cNvPr>
          <p:cNvSpPr/>
          <p:nvPr/>
        </p:nvSpPr>
        <p:spPr>
          <a:xfrm>
            <a:off x="6926685" y="5423592"/>
            <a:ext cx="3201003" cy="468443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6958856-ED75-99FA-49A8-A87121428EFB}"/>
              </a:ext>
            </a:extLst>
          </p:cNvPr>
          <p:cNvSpPr txBox="1"/>
          <p:nvPr/>
        </p:nvSpPr>
        <p:spPr>
          <a:xfrm>
            <a:off x="6863191" y="5163226"/>
            <a:ext cx="187262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solidFill>
                  <a:schemeClr val="tx2"/>
                </a:solidFill>
              </a:rPr>
              <a:t>Management &amp; Monitoring</a:t>
            </a:r>
            <a:endParaRPr lang="ko-KR" altLang="en-US" sz="1050" b="1" dirty="0">
              <a:solidFill>
                <a:schemeClr val="tx2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34FDB10-C51C-4B4D-848E-DC339116B2BC}"/>
              </a:ext>
            </a:extLst>
          </p:cNvPr>
          <p:cNvSpPr txBox="1"/>
          <p:nvPr/>
        </p:nvSpPr>
        <p:spPr>
          <a:xfrm>
            <a:off x="6995976" y="5532929"/>
            <a:ext cx="806000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FL Clients</a:t>
            </a:r>
            <a:endParaRPr lang="ko-KR" altLang="en-US" sz="1000" dirty="0">
              <a:solidFill>
                <a:schemeClr val="tx2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3E40C9A-4F0A-4115-B8F2-DBF1AA6E6634}"/>
              </a:ext>
            </a:extLst>
          </p:cNvPr>
          <p:cNvSpPr txBox="1"/>
          <p:nvPr/>
        </p:nvSpPr>
        <p:spPr>
          <a:xfrm>
            <a:off x="7872530" y="5532929"/>
            <a:ext cx="806000" cy="25391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FL Server</a:t>
            </a:r>
            <a:endParaRPr lang="ko-KR" altLang="en-US" sz="1000" dirty="0">
              <a:solidFill>
                <a:schemeClr val="tx2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887D427-F68A-E4E2-F7FF-5F31FBBD9C8F}"/>
              </a:ext>
            </a:extLst>
          </p:cNvPr>
          <p:cNvSpPr txBox="1"/>
          <p:nvPr/>
        </p:nvSpPr>
        <p:spPr>
          <a:xfrm>
            <a:off x="8749085" y="5532929"/>
            <a:ext cx="1309314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2"/>
                </a:solidFill>
              </a:rPr>
              <a:t>Model Performance</a:t>
            </a:r>
            <a:endParaRPr lang="ko-KR" altLang="en-US" sz="1000" dirty="0">
              <a:solidFill>
                <a:schemeClr val="tx2"/>
              </a:solidFill>
            </a:endParaRPr>
          </a:p>
        </p:txBody>
      </p:sp>
      <p:cxnSp>
        <p:nvCxnSpPr>
          <p:cNvPr id="59" name="연결선: 꺾임 29">
            <a:extLst>
              <a:ext uri="{FF2B5EF4-FFF2-40B4-BE49-F238E27FC236}">
                <a16:creationId xmlns:a16="http://schemas.microsoft.com/office/drawing/2014/main" id="{8E87337F-9E65-5567-5616-31F5C5FADF32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6068732" y="4982712"/>
            <a:ext cx="857953" cy="675102"/>
          </a:xfrm>
          <a:prstGeom prst="bentConnector3">
            <a:avLst>
              <a:gd name="adj1" fmla="val 5125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29">
            <a:extLst>
              <a:ext uri="{FF2B5EF4-FFF2-40B4-BE49-F238E27FC236}">
                <a16:creationId xmlns:a16="http://schemas.microsoft.com/office/drawing/2014/main" id="{494E55E9-1180-46E5-4DC5-A778E4644D80}"/>
              </a:ext>
            </a:extLst>
          </p:cNvPr>
          <p:cNvCxnSpPr>
            <a:cxnSpLocks/>
            <a:endCxn id="54" idx="3"/>
          </p:cNvCxnSpPr>
          <p:nvPr/>
        </p:nvCxnSpPr>
        <p:spPr>
          <a:xfrm rot="10800000" flipV="1">
            <a:off x="10127688" y="4982710"/>
            <a:ext cx="719358" cy="675103"/>
          </a:xfrm>
          <a:prstGeom prst="bentConnector3">
            <a:avLst>
              <a:gd name="adj1" fmla="val -3521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2A6C585D-B655-D80C-A424-07EB4EF8A230}"/>
              </a:ext>
            </a:extLst>
          </p:cNvPr>
          <p:cNvCxnSpPr>
            <a:cxnSpLocks/>
          </p:cNvCxnSpPr>
          <p:nvPr/>
        </p:nvCxnSpPr>
        <p:spPr>
          <a:xfrm>
            <a:off x="6236043" y="2834257"/>
            <a:ext cx="199555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761FF6BE-4CBD-06F8-8802-F0088206D4E5}"/>
              </a:ext>
            </a:extLst>
          </p:cNvPr>
          <p:cNvCxnSpPr>
            <a:cxnSpLocks/>
          </p:cNvCxnSpPr>
          <p:nvPr/>
        </p:nvCxnSpPr>
        <p:spPr>
          <a:xfrm>
            <a:off x="6938889" y="2824632"/>
            <a:ext cx="199555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4AB62986-41AB-CE9D-B82E-ECF188ADB218}"/>
              </a:ext>
            </a:extLst>
          </p:cNvPr>
          <p:cNvCxnSpPr>
            <a:cxnSpLocks/>
          </p:cNvCxnSpPr>
          <p:nvPr/>
        </p:nvCxnSpPr>
        <p:spPr>
          <a:xfrm>
            <a:off x="7739223" y="2819869"/>
            <a:ext cx="199555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06689DFD-27A6-B081-4ADE-34E9593F606F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10143923" y="2808814"/>
            <a:ext cx="310097" cy="366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5EE00E2C-775B-683F-D025-240228F0FB20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10831281" y="3080076"/>
            <a:ext cx="0" cy="59592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79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1" grpId="0"/>
      <p:bldP spid="12" grpId="0"/>
      <p:bldP spid="13" grpId="0"/>
      <p:bldP spid="14" grpId="0"/>
      <p:bldP spid="15" grpId="0" animBg="1"/>
      <p:bldP spid="16" grpId="0"/>
      <p:bldP spid="17" grpId="0"/>
      <p:bldP spid="18" grpId="0"/>
      <p:bldP spid="22" grpId="0"/>
      <p:bldP spid="27" grpId="0"/>
      <p:bldP spid="28" grpId="0"/>
      <p:bldP spid="30" grpId="0"/>
      <p:bldP spid="32" grpId="0"/>
      <p:bldP spid="33" grpId="0"/>
      <p:bldP spid="39" grpId="0"/>
      <p:bldP spid="41" grpId="0"/>
      <p:bldP spid="43" grpId="0"/>
      <p:bldP spid="44" grpId="0"/>
      <p:bldP spid="47" grpId="0"/>
      <p:bldP spid="48" grpId="0"/>
      <p:bldP spid="51" grpId="0"/>
      <p:bldP spid="54" grpId="0" animBg="1"/>
      <p:bldP spid="55" grpId="0"/>
      <p:bldP spid="56" grpId="0" animBg="1"/>
      <p:bldP spid="57" grpId="0" animBg="1"/>
      <p:bldP spid="5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7A9BCF19-3B44-8075-C0AC-26A533A4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What is </a:t>
            </a:r>
            <a:r>
              <a:rPr kumimoji="1" lang="en-US" altLang="ko-Kore-KR" dirty="0" err="1"/>
              <a:t>FedOps</a:t>
            </a:r>
            <a:r>
              <a:rPr kumimoji="1" lang="en-US" altLang="ko-Kore-KR" dirty="0"/>
              <a:t>?</a:t>
            </a:r>
            <a:endParaRPr lang="en-US" altLang="ko-KR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71CA4C2-A209-1EC7-0AAE-EDF882CFDA9E}"/>
              </a:ext>
            </a:extLst>
          </p:cNvPr>
          <p:cNvSpPr/>
          <p:nvPr/>
        </p:nvSpPr>
        <p:spPr>
          <a:xfrm>
            <a:off x="9932277" y="4509848"/>
            <a:ext cx="2012507" cy="1664385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4A81F78-EA3A-BACE-F11C-A5ED73ED0CB1}"/>
              </a:ext>
            </a:extLst>
          </p:cNvPr>
          <p:cNvSpPr/>
          <p:nvPr/>
        </p:nvSpPr>
        <p:spPr>
          <a:xfrm>
            <a:off x="9978759" y="4630901"/>
            <a:ext cx="772000" cy="230832"/>
          </a:xfrm>
          <a:prstGeom prst="rect">
            <a:avLst/>
          </a:prstGeom>
          <a:solidFill>
            <a:srgbClr val="FAAA0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7DCC317-208D-605D-548A-DC5BD8DEA4E1}"/>
              </a:ext>
            </a:extLst>
          </p:cNvPr>
          <p:cNvSpPr/>
          <p:nvPr/>
        </p:nvSpPr>
        <p:spPr>
          <a:xfrm>
            <a:off x="9982364" y="4925156"/>
            <a:ext cx="778021" cy="22888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C840D9A-F38B-ECDE-7A08-07740BC7C21E}"/>
              </a:ext>
            </a:extLst>
          </p:cNvPr>
          <p:cNvSpPr/>
          <p:nvPr/>
        </p:nvSpPr>
        <p:spPr>
          <a:xfrm>
            <a:off x="9984633" y="5211115"/>
            <a:ext cx="780428" cy="230832"/>
          </a:xfrm>
          <a:prstGeom prst="rect">
            <a:avLst/>
          </a:prstGeom>
          <a:solidFill>
            <a:srgbClr val="0059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원통형 48">
            <a:extLst>
              <a:ext uri="{FF2B5EF4-FFF2-40B4-BE49-F238E27FC236}">
                <a16:creationId xmlns:a16="http://schemas.microsoft.com/office/drawing/2014/main" id="{F9F7D7B9-9C24-1503-66AD-5F694CDB8442}"/>
              </a:ext>
            </a:extLst>
          </p:cNvPr>
          <p:cNvSpPr/>
          <p:nvPr/>
        </p:nvSpPr>
        <p:spPr>
          <a:xfrm>
            <a:off x="9997994" y="5801189"/>
            <a:ext cx="740875" cy="274050"/>
          </a:xfrm>
          <a:prstGeom prst="can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7EDF72-8141-34BD-D3BB-BAD2927E08B4}"/>
              </a:ext>
            </a:extLst>
          </p:cNvPr>
          <p:cNvSpPr txBox="1"/>
          <p:nvPr/>
        </p:nvSpPr>
        <p:spPr>
          <a:xfrm>
            <a:off x="10797241" y="4628249"/>
            <a:ext cx="8258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Flower Core</a:t>
            </a:r>
            <a:endParaRPr lang="ko-KR" altLang="en-US" sz="900" b="1" dirty="0">
              <a:solidFill>
                <a:schemeClr val="tx2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397CA3A-BD2A-F599-6066-5EEC135B55F2}"/>
              </a:ext>
            </a:extLst>
          </p:cNvPr>
          <p:cNvSpPr txBox="1"/>
          <p:nvPr/>
        </p:nvSpPr>
        <p:spPr>
          <a:xfrm>
            <a:off x="10797241" y="4913142"/>
            <a:ext cx="6671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Manager</a:t>
            </a:r>
            <a:endParaRPr lang="ko-KR" altLang="en-US" sz="900" b="1" dirty="0">
              <a:solidFill>
                <a:schemeClr val="tx2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CEC2125-46FE-50F7-5CDA-D23723489903}"/>
              </a:ext>
            </a:extLst>
          </p:cNvPr>
          <p:cNvSpPr txBox="1"/>
          <p:nvPr/>
        </p:nvSpPr>
        <p:spPr>
          <a:xfrm>
            <a:off x="10797241" y="5198035"/>
            <a:ext cx="8146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CE/CS/BCFL</a:t>
            </a:r>
            <a:endParaRPr lang="ko-KR" altLang="en-US" sz="900" b="1" dirty="0">
              <a:solidFill>
                <a:schemeClr val="tx2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848739C-130B-7DD6-4E0C-373F1C363738}"/>
              </a:ext>
            </a:extLst>
          </p:cNvPr>
          <p:cNvSpPr txBox="1"/>
          <p:nvPr/>
        </p:nvSpPr>
        <p:spPr>
          <a:xfrm>
            <a:off x="10797241" y="5805662"/>
            <a:ext cx="11448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Data/Model/Code</a:t>
            </a:r>
            <a:endParaRPr lang="ko-KR" altLang="en-US" sz="900" b="1" dirty="0">
              <a:solidFill>
                <a:schemeClr val="tx2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18FE5B19-5BEB-E789-CF6E-3D290CE65D8E}"/>
              </a:ext>
            </a:extLst>
          </p:cNvPr>
          <p:cNvSpPr/>
          <p:nvPr/>
        </p:nvSpPr>
        <p:spPr>
          <a:xfrm>
            <a:off x="9984633" y="5501086"/>
            <a:ext cx="780428" cy="230832"/>
          </a:xfrm>
          <a:prstGeom prst="rect">
            <a:avLst/>
          </a:prstGeom>
          <a:solidFill>
            <a:srgbClr val="0031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B5E2A49-3A7E-59F5-FECD-B724C760E267}"/>
              </a:ext>
            </a:extLst>
          </p:cNvPr>
          <p:cNvSpPr txBox="1"/>
          <p:nvPr/>
        </p:nvSpPr>
        <p:spPr>
          <a:xfrm>
            <a:off x="10797241" y="5488006"/>
            <a:ext cx="8306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>
                <a:solidFill>
                  <a:schemeClr val="tx2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Opensource</a:t>
            </a:r>
            <a:endParaRPr lang="ko-KR" altLang="en-US" sz="900" b="1" dirty="0">
              <a:solidFill>
                <a:schemeClr val="tx2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CF960F5-93DB-86E9-7B95-0122A3D9DA26}"/>
              </a:ext>
            </a:extLst>
          </p:cNvPr>
          <p:cNvSpPr txBox="1"/>
          <p:nvPr/>
        </p:nvSpPr>
        <p:spPr>
          <a:xfrm>
            <a:off x="800854" y="2075639"/>
            <a:ext cx="1413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2"/>
                </a:solidFill>
              </a:rPr>
              <a:t>1.</a:t>
            </a:r>
            <a:r>
              <a:rPr kumimoji="1" lang="ko-KR" altLang="en-US" sz="1600" b="1" dirty="0">
                <a:solidFill>
                  <a:schemeClr val="tx2"/>
                </a:solidFill>
              </a:rPr>
              <a:t> </a:t>
            </a:r>
            <a:r>
              <a:rPr kumimoji="1" lang="en-US" altLang="ko-KR" sz="1600" b="1" dirty="0" err="1">
                <a:solidFill>
                  <a:schemeClr val="tx2"/>
                </a:solidFill>
              </a:rPr>
              <a:t>FLScalize</a:t>
            </a:r>
            <a:br>
              <a:rPr kumimoji="1" lang="en-US" altLang="ko-KR" sz="1600" b="1" dirty="0">
                <a:solidFill>
                  <a:schemeClr val="tx2"/>
                </a:solidFill>
              </a:rPr>
            </a:br>
            <a:r>
              <a:rPr kumimoji="1" lang="en-US" altLang="ko-KR" sz="1600" b="1" dirty="0">
                <a:solidFill>
                  <a:schemeClr val="tx2"/>
                </a:solidFill>
              </a:rPr>
              <a:t>    on </a:t>
            </a:r>
            <a:r>
              <a:rPr kumimoji="1" lang="en-US" altLang="ko-KR" sz="1400" b="1" dirty="0">
                <a:solidFill>
                  <a:schemeClr val="tx2"/>
                </a:solidFill>
              </a:rPr>
              <a:t>Flower</a:t>
            </a:r>
            <a:endParaRPr kumimoji="1" lang="ko-Kore-KR" altLang="en-US" sz="1600" b="1" dirty="0">
              <a:solidFill>
                <a:schemeClr val="tx2"/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7206444-6E77-DC46-BE66-C337FF212CC4}"/>
              </a:ext>
            </a:extLst>
          </p:cNvPr>
          <p:cNvSpPr txBox="1"/>
          <p:nvPr/>
        </p:nvSpPr>
        <p:spPr>
          <a:xfrm>
            <a:off x="4905758" y="3027823"/>
            <a:ext cx="22556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Condition </a:t>
            </a:r>
            <a:endParaRPr lang="ko-KR" altLang="en-US" sz="12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2F513D5-E4B3-7A99-9F68-6F67223A74B3}"/>
              </a:ext>
            </a:extLst>
          </p:cNvPr>
          <p:cNvSpPr txBox="1"/>
          <p:nvPr/>
        </p:nvSpPr>
        <p:spPr>
          <a:xfrm>
            <a:off x="5273062" y="1595418"/>
            <a:ext cx="15379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Local Weights</a:t>
            </a: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078A376A-D778-17BC-0E6F-3B78835F9418}"/>
              </a:ext>
            </a:extLst>
          </p:cNvPr>
          <p:cNvSpPr/>
          <p:nvPr/>
        </p:nvSpPr>
        <p:spPr>
          <a:xfrm>
            <a:off x="2328301" y="1584287"/>
            <a:ext cx="2739081" cy="1358138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8E4E508C-5910-6428-B843-18F8B126425B}"/>
              </a:ext>
            </a:extLst>
          </p:cNvPr>
          <p:cNvCxnSpPr>
            <a:cxnSpLocks/>
          </p:cNvCxnSpPr>
          <p:nvPr/>
        </p:nvCxnSpPr>
        <p:spPr>
          <a:xfrm flipH="1">
            <a:off x="4895158" y="2074587"/>
            <a:ext cx="2493195" cy="0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원통형 46">
            <a:extLst>
              <a:ext uri="{FF2B5EF4-FFF2-40B4-BE49-F238E27FC236}">
                <a16:creationId xmlns:a16="http://schemas.microsoft.com/office/drawing/2014/main" id="{8DB0263F-033F-A617-CC0B-735F39B9F521}"/>
              </a:ext>
            </a:extLst>
          </p:cNvPr>
          <p:cNvSpPr/>
          <p:nvPr/>
        </p:nvSpPr>
        <p:spPr>
          <a:xfrm>
            <a:off x="3813842" y="2482304"/>
            <a:ext cx="1034890" cy="360051"/>
          </a:xfrm>
          <a:prstGeom prst="can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Local Model</a:t>
            </a:r>
            <a:endParaRPr lang="ko-KR" altLang="en-US" sz="12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6" name="원통형 48">
            <a:extLst>
              <a:ext uri="{FF2B5EF4-FFF2-40B4-BE49-F238E27FC236}">
                <a16:creationId xmlns:a16="http://schemas.microsoft.com/office/drawing/2014/main" id="{370EFB04-CF94-6AFA-7430-552B25C5C8BD}"/>
              </a:ext>
            </a:extLst>
          </p:cNvPr>
          <p:cNvSpPr/>
          <p:nvPr/>
        </p:nvSpPr>
        <p:spPr>
          <a:xfrm>
            <a:off x="2524123" y="2486979"/>
            <a:ext cx="809188" cy="350628"/>
          </a:xfrm>
          <a:prstGeom prst="can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Data</a:t>
            </a:r>
            <a:endParaRPr lang="ko-KR" altLang="en-US" sz="12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6847C587-0BA0-A769-E5DB-AAFF1809D0D6}"/>
              </a:ext>
            </a:extLst>
          </p:cNvPr>
          <p:cNvSpPr/>
          <p:nvPr/>
        </p:nvSpPr>
        <p:spPr>
          <a:xfrm>
            <a:off x="6926039" y="1611358"/>
            <a:ext cx="2801507" cy="1312995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C2E70989-8F60-950E-5A8D-1B5B9988A736}"/>
              </a:ext>
            </a:extLst>
          </p:cNvPr>
          <p:cNvCxnSpPr>
            <a:cxnSpLocks/>
          </p:cNvCxnSpPr>
          <p:nvPr/>
        </p:nvCxnSpPr>
        <p:spPr>
          <a:xfrm>
            <a:off x="7528483" y="2262175"/>
            <a:ext cx="0" cy="228082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076B87C9-6480-FB8E-81A5-AD8FD76661A9}"/>
              </a:ext>
            </a:extLst>
          </p:cNvPr>
          <p:cNvSpPr/>
          <p:nvPr/>
        </p:nvSpPr>
        <p:spPr>
          <a:xfrm>
            <a:off x="7130642" y="1690015"/>
            <a:ext cx="2371592" cy="572160"/>
          </a:xfrm>
          <a:prstGeom prst="rect">
            <a:avLst/>
          </a:prstGeom>
          <a:solidFill>
            <a:srgbClr val="FAAA0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FL Server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12C294C-3ADA-DBAA-50A6-0028E59B236F}"/>
              </a:ext>
            </a:extLst>
          </p:cNvPr>
          <p:cNvSpPr txBox="1"/>
          <p:nvPr/>
        </p:nvSpPr>
        <p:spPr>
          <a:xfrm>
            <a:off x="5256662" y="2074587"/>
            <a:ext cx="1540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New Global Model</a:t>
            </a: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9BEAA751-F72A-D30E-EBE4-8C0E72507742}"/>
              </a:ext>
            </a:extLst>
          </p:cNvPr>
          <p:cNvSpPr/>
          <p:nvPr/>
        </p:nvSpPr>
        <p:spPr>
          <a:xfrm>
            <a:off x="2328300" y="4366120"/>
            <a:ext cx="2739081" cy="802237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6C51C592-AEF5-C75D-9EA7-9F7984C7A207}"/>
              </a:ext>
            </a:extLst>
          </p:cNvPr>
          <p:cNvSpPr/>
          <p:nvPr/>
        </p:nvSpPr>
        <p:spPr>
          <a:xfrm>
            <a:off x="6912564" y="4366120"/>
            <a:ext cx="2812597" cy="781912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FA1BA2E8-272A-8613-5366-9D3A72F83BA2}"/>
              </a:ext>
            </a:extLst>
          </p:cNvPr>
          <p:cNvSpPr/>
          <p:nvPr/>
        </p:nvSpPr>
        <p:spPr>
          <a:xfrm>
            <a:off x="6926039" y="3003051"/>
            <a:ext cx="2801507" cy="591927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06" name="직선 화살표 연결선 105">
            <a:extLst>
              <a:ext uri="{FF2B5EF4-FFF2-40B4-BE49-F238E27FC236}">
                <a16:creationId xmlns:a16="http://schemas.microsoft.com/office/drawing/2014/main" id="{9725A4B9-8ED7-4A03-DBCB-732B9802E58F}"/>
              </a:ext>
            </a:extLst>
          </p:cNvPr>
          <p:cNvCxnSpPr/>
          <p:nvPr/>
        </p:nvCxnSpPr>
        <p:spPr>
          <a:xfrm>
            <a:off x="4460831" y="1884449"/>
            <a:ext cx="2659052" cy="0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4C8D5F66-8752-AA3B-2DAB-302859D004A3}"/>
              </a:ext>
            </a:extLst>
          </p:cNvPr>
          <p:cNvCxnSpPr>
            <a:cxnSpLocks/>
            <a:stCxn id="131" idx="0"/>
            <a:endCxn id="110" idx="2"/>
          </p:cNvCxnSpPr>
          <p:nvPr/>
        </p:nvCxnSpPr>
        <p:spPr>
          <a:xfrm flipH="1" flipV="1">
            <a:off x="3689029" y="2262176"/>
            <a:ext cx="3231" cy="785978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>
            <a:extLst>
              <a:ext uri="{FF2B5EF4-FFF2-40B4-BE49-F238E27FC236}">
                <a16:creationId xmlns:a16="http://schemas.microsoft.com/office/drawing/2014/main" id="{09D2616A-9438-B7D0-FF61-2316832CA5EA}"/>
              </a:ext>
            </a:extLst>
          </p:cNvPr>
          <p:cNvCxnSpPr>
            <a:cxnSpLocks/>
          </p:cNvCxnSpPr>
          <p:nvPr/>
        </p:nvCxnSpPr>
        <p:spPr>
          <a:xfrm>
            <a:off x="4347481" y="2169183"/>
            <a:ext cx="0" cy="305528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B343F868-AAAB-BE41-DD53-EF314EE2DD0D}"/>
              </a:ext>
            </a:extLst>
          </p:cNvPr>
          <p:cNvSpPr/>
          <p:nvPr/>
        </p:nvSpPr>
        <p:spPr>
          <a:xfrm>
            <a:off x="2485251" y="1690016"/>
            <a:ext cx="2407555" cy="572160"/>
          </a:xfrm>
          <a:prstGeom prst="rect">
            <a:avLst/>
          </a:prstGeom>
          <a:solidFill>
            <a:srgbClr val="FAAA0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FL Client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11" name="직선 화살표 연결선 110">
            <a:extLst>
              <a:ext uri="{FF2B5EF4-FFF2-40B4-BE49-F238E27FC236}">
                <a16:creationId xmlns:a16="http://schemas.microsoft.com/office/drawing/2014/main" id="{EA7382BD-1E1F-B4CE-8AB9-A5CC62525A10}"/>
              </a:ext>
            </a:extLst>
          </p:cNvPr>
          <p:cNvCxnSpPr>
            <a:cxnSpLocks/>
            <a:stCxn id="96" idx="1"/>
          </p:cNvCxnSpPr>
          <p:nvPr/>
        </p:nvCxnSpPr>
        <p:spPr>
          <a:xfrm flipH="1" flipV="1">
            <a:off x="2926387" y="2262175"/>
            <a:ext cx="2330" cy="224804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15352B9B-39F3-8F44-E2F0-55B895403B3B}"/>
              </a:ext>
            </a:extLst>
          </p:cNvPr>
          <p:cNvSpPr/>
          <p:nvPr/>
        </p:nvSpPr>
        <p:spPr>
          <a:xfrm>
            <a:off x="2319575" y="5371996"/>
            <a:ext cx="2747371" cy="802237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2A5B45F0-E212-BCB2-6913-60BA8B23A89E}"/>
              </a:ext>
            </a:extLst>
          </p:cNvPr>
          <p:cNvSpPr/>
          <p:nvPr/>
        </p:nvSpPr>
        <p:spPr>
          <a:xfrm>
            <a:off x="2482678" y="5517232"/>
            <a:ext cx="2410127" cy="548099"/>
          </a:xfrm>
          <a:prstGeom prst="rect">
            <a:avLst/>
          </a:prstGeom>
          <a:solidFill>
            <a:srgbClr val="0031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Client Monitoring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9BD5D3EC-05DB-2F8D-D855-9990A27072D2}"/>
              </a:ext>
            </a:extLst>
          </p:cNvPr>
          <p:cNvSpPr/>
          <p:nvPr/>
        </p:nvSpPr>
        <p:spPr>
          <a:xfrm>
            <a:off x="6912564" y="5371996"/>
            <a:ext cx="2812973" cy="802237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E4A433E5-0A83-AE9B-9865-52884BDE837A}"/>
              </a:ext>
            </a:extLst>
          </p:cNvPr>
          <p:cNvSpPr/>
          <p:nvPr/>
        </p:nvSpPr>
        <p:spPr>
          <a:xfrm>
            <a:off x="7126790" y="5517232"/>
            <a:ext cx="2405642" cy="548099"/>
          </a:xfrm>
          <a:prstGeom prst="rect">
            <a:avLst/>
          </a:prstGeom>
          <a:solidFill>
            <a:srgbClr val="0031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Server Monitoring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2DA4FF8-48B3-B0C0-F525-26842E1CE6BC}"/>
              </a:ext>
            </a:extLst>
          </p:cNvPr>
          <p:cNvSpPr txBox="1"/>
          <p:nvPr/>
        </p:nvSpPr>
        <p:spPr>
          <a:xfrm>
            <a:off x="4353916" y="2241256"/>
            <a:ext cx="4844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Save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17" name="직선 화살표 연결선 116">
            <a:extLst>
              <a:ext uri="{FF2B5EF4-FFF2-40B4-BE49-F238E27FC236}">
                <a16:creationId xmlns:a16="http://schemas.microsoft.com/office/drawing/2014/main" id="{51A58578-4BEA-4481-E65F-6F3C6C66AD0B}"/>
              </a:ext>
            </a:extLst>
          </p:cNvPr>
          <p:cNvCxnSpPr>
            <a:cxnSpLocks/>
          </p:cNvCxnSpPr>
          <p:nvPr/>
        </p:nvCxnSpPr>
        <p:spPr>
          <a:xfrm flipH="1" flipV="1">
            <a:off x="6599762" y="4788613"/>
            <a:ext cx="561614" cy="492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DE9CD99E-1A5F-FA89-4B94-3C9C51713490}"/>
              </a:ext>
            </a:extLst>
          </p:cNvPr>
          <p:cNvCxnSpPr>
            <a:cxnSpLocks/>
          </p:cNvCxnSpPr>
          <p:nvPr/>
        </p:nvCxnSpPr>
        <p:spPr>
          <a:xfrm>
            <a:off x="4236297" y="4794173"/>
            <a:ext cx="1157584" cy="0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9" name="원통형 97">
            <a:extLst>
              <a:ext uri="{FF2B5EF4-FFF2-40B4-BE49-F238E27FC236}">
                <a16:creationId xmlns:a16="http://schemas.microsoft.com/office/drawing/2014/main" id="{F5E44049-D95B-EDA4-3F6C-AE692E4FEFEC}"/>
              </a:ext>
            </a:extLst>
          </p:cNvPr>
          <p:cNvSpPr/>
          <p:nvPr/>
        </p:nvSpPr>
        <p:spPr>
          <a:xfrm>
            <a:off x="5424016" y="4537273"/>
            <a:ext cx="1162633" cy="503663"/>
          </a:xfrm>
          <a:prstGeom prst="can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Code Repo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A8A0D79A-EED6-B0B6-7535-44A4E01C9633}"/>
              </a:ext>
            </a:extLst>
          </p:cNvPr>
          <p:cNvSpPr txBox="1"/>
          <p:nvPr/>
        </p:nvSpPr>
        <p:spPr>
          <a:xfrm>
            <a:off x="5050543" y="4785057"/>
            <a:ext cx="4762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Poll </a:t>
            </a:r>
            <a:endParaRPr lang="ko-KR" altLang="en-US" sz="12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C2D3883-FAB3-9FEA-D953-CBDC13C46890}"/>
              </a:ext>
            </a:extLst>
          </p:cNvPr>
          <p:cNvSpPr txBox="1"/>
          <p:nvPr/>
        </p:nvSpPr>
        <p:spPr>
          <a:xfrm>
            <a:off x="6541917" y="4794173"/>
            <a:ext cx="4762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Poll </a:t>
            </a:r>
            <a:endParaRPr lang="ko-KR" altLang="en-US" sz="12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8102003-6F7D-D1C1-4775-A4AC097722D4}"/>
              </a:ext>
            </a:extLst>
          </p:cNvPr>
          <p:cNvSpPr txBox="1"/>
          <p:nvPr/>
        </p:nvSpPr>
        <p:spPr>
          <a:xfrm>
            <a:off x="5444336" y="6473751"/>
            <a:ext cx="11961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FL Researcher </a:t>
            </a:r>
            <a:endParaRPr lang="ko-KR" altLang="en-US" sz="12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23" name="Picture 2" descr="Ruby on Rails 컴퓨터 프로그래밍 프로그래밍 언어, 루비, 각도, 직사각형, 로고 png | PNGWing">
            <a:extLst>
              <a:ext uri="{FF2B5EF4-FFF2-40B4-BE49-F238E27FC236}">
                <a16:creationId xmlns:a16="http://schemas.microsoft.com/office/drawing/2014/main" id="{2306FC4E-9D22-A958-4EAC-B3A099811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22" b="92889" l="9778" r="89778">
                        <a14:foregroundMark x1="45333" y1="10222" x2="48444" y2="10222"/>
                        <a14:foregroundMark x1="48444" y1="45333" x2="48444" y2="45333"/>
                        <a14:foregroundMark x1="36000" y1="45333" x2="36000" y2="45333"/>
                        <a14:foregroundMark x1="66222" y1="44000" x2="66222" y2="44000"/>
                        <a14:foregroundMark x1="50222" y1="92889" x2="50222" y2="92889"/>
                        <a14:foregroundMark x1="48889" y1="6222" x2="48889" y2="6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6759" y="5411251"/>
            <a:ext cx="1090033" cy="1090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676E27DA-94B7-C118-E16E-C4181CC78CC7}"/>
              </a:ext>
            </a:extLst>
          </p:cNvPr>
          <p:cNvCxnSpPr>
            <a:cxnSpLocks/>
          </p:cNvCxnSpPr>
          <p:nvPr/>
        </p:nvCxnSpPr>
        <p:spPr>
          <a:xfrm flipV="1">
            <a:off x="6001776" y="5032332"/>
            <a:ext cx="0" cy="399259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83474D2E-7931-62E8-7635-DD140B9BFCAA}"/>
              </a:ext>
            </a:extLst>
          </p:cNvPr>
          <p:cNvSpPr txBox="1"/>
          <p:nvPr/>
        </p:nvSpPr>
        <p:spPr>
          <a:xfrm>
            <a:off x="800854" y="3066680"/>
            <a:ext cx="12570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2"/>
                </a:solidFill>
              </a:rPr>
              <a:t>2.</a:t>
            </a:r>
            <a:r>
              <a:rPr kumimoji="1" lang="ko-KR" altLang="en-US" sz="1600" b="1" dirty="0">
                <a:solidFill>
                  <a:schemeClr val="tx2"/>
                </a:solidFill>
              </a:rPr>
              <a:t> </a:t>
            </a:r>
            <a:r>
              <a:rPr kumimoji="1" lang="en-US" altLang="ko-KR" sz="1600" b="1" dirty="0">
                <a:solidFill>
                  <a:schemeClr val="tx2"/>
                </a:solidFill>
              </a:rPr>
              <a:t>Manager</a:t>
            </a:r>
            <a:endParaRPr kumimoji="1" lang="ko-Kore-KR" altLang="en-US" sz="1600" b="1" dirty="0">
              <a:solidFill>
                <a:schemeClr val="tx2"/>
              </a:solidFill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0EEB5F5-1713-3583-B996-4A4E1D43F45E}"/>
              </a:ext>
            </a:extLst>
          </p:cNvPr>
          <p:cNvSpPr txBox="1"/>
          <p:nvPr/>
        </p:nvSpPr>
        <p:spPr>
          <a:xfrm>
            <a:off x="800854" y="4578083"/>
            <a:ext cx="1426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2"/>
                </a:solidFill>
              </a:rPr>
              <a:t>4.</a:t>
            </a:r>
            <a:r>
              <a:rPr kumimoji="1" lang="ko-KR" altLang="en-US" sz="1600" b="1" dirty="0">
                <a:solidFill>
                  <a:schemeClr val="tx2"/>
                </a:solidFill>
              </a:rPr>
              <a:t> </a:t>
            </a:r>
            <a:r>
              <a:rPr kumimoji="1" lang="en-US" altLang="ko-KR" sz="1600" b="1" dirty="0">
                <a:solidFill>
                  <a:schemeClr val="tx2"/>
                </a:solidFill>
              </a:rPr>
              <a:t>CI/CD/CFL</a:t>
            </a:r>
            <a:endParaRPr kumimoji="1" lang="ko-Kore-KR" altLang="en-US" sz="1600" b="1" dirty="0">
              <a:solidFill>
                <a:schemeClr val="tx2"/>
              </a:solidFill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52890ED-FF96-DB36-CA1B-A2F284FD5E72}"/>
              </a:ext>
            </a:extLst>
          </p:cNvPr>
          <p:cNvSpPr txBox="1"/>
          <p:nvPr/>
        </p:nvSpPr>
        <p:spPr>
          <a:xfrm>
            <a:off x="800854" y="3696987"/>
            <a:ext cx="10759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2"/>
                </a:solidFill>
              </a:rPr>
              <a:t>3.</a:t>
            </a:r>
            <a:r>
              <a:rPr kumimoji="1" lang="ko-KR" altLang="en-US" sz="1600" b="1" dirty="0">
                <a:solidFill>
                  <a:schemeClr val="tx2"/>
                </a:solidFill>
              </a:rPr>
              <a:t> </a:t>
            </a:r>
            <a:r>
              <a:rPr kumimoji="1" lang="en-US" altLang="ko-KR" sz="1600" b="1" dirty="0">
                <a:solidFill>
                  <a:schemeClr val="tx2"/>
                </a:solidFill>
              </a:rPr>
              <a:t>CE/CS</a:t>
            </a:r>
            <a:br>
              <a:rPr kumimoji="1" lang="en-US" altLang="ko-KR" sz="1600" b="1" dirty="0">
                <a:solidFill>
                  <a:schemeClr val="tx2"/>
                </a:solidFill>
              </a:rPr>
            </a:br>
            <a:r>
              <a:rPr kumimoji="1" lang="en-US" altLang="ko-KR" sz="1600" b="1" dirty="0">
                <a:solidFill>
                  <a:schemeClr val="tx2"/>
                </a:solidFill>
              </a:rPr>
              <a:t>     BCFL</a:t>
            </a:r>
            <a:endParaRPr kumimoji="1" lang="ko-Kore-KR" altLang="en-US" sz="1600" b="1" dirty="0">
              <a:solidFill>
                <a:schemeClr val="tx2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92BAC3B8-9E14-A38C-3103-ACA4D762394A}"/>
              </a:ext>
            </a:extLst>
          </p:cNvPr>
          <p:cNvSpPr txBox="1"/>
          <p:nvPr/>
        </p:nvSpPr>
        <p:spPr>
          <a:xfrm>
            <a:off x="800854" y="5571336"/>
            <a:ext cx="14750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b="1" dirty="0">
                <a:solidFill>
                  <a:schemeClr val="tx2"/>
                </a:solidFill>
              </a:rPr>
              <a:t>5.</a:t>
            </a:r>
            <a:r>
              <a:rPr kumimoji="1" lang="ko-KR" altLang="en-US" sz="1600" b="1" dirty="0">
                <a:solidFill>
                  <a:schemeClr val="tx2"/>
                </a:solidFill>
              </a:rPr>
              <a:t> </a:t>
            </a:r>
            <a:r>
              <a:rPr kumimoji="1" lang="en-US" altLang="ko-KR" sz="1600" b="1" dirty="0">
                <a:solidFill>
                  <a:schemeClr val="tx2"/>
                </a:solidFill>
              </a:rPr>
              <a:t>Monitoring</a:t>
            </a:r>
            <a:endParaRPr kumimoji="1" lang="ko-Kore-KR" altLang="en-US" sz="1600" b="1" dirty="0">
              <a:solidFill>
                <a:schemeClr val="tx2"/>
              </a:solidFill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553F5A3C-8BC9-2831-8F3A-EBD849530E06}"/>
              </a:ext>
            </a:extLst>
          </p:cNvPr>
          <p:cNvSpPr/>
          <p:nvPr/>
        </p:nvSpPr>
        <p:spPr>
          <a:xfrm>
            <a:off x="2328301" y="3004443"/>
            <a:ext cx="2747370" cy="591927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97CEFB95-2A14-D5E3-E774-E03ABE48D63D}"/>
              </a:ext>
            </a:extLst>
          </p:cNvPr>
          <p:cNvSpPr txBox="1"/>
          <p:nvPr/>
        </p:nvSpPr>
        <p:spPr>
          <a:xfrm>
            <a:off x="2910056" y="2244898"/>
            <a:ext cx="7120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Training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6C6FEFBD-78F6-57C9-5D64-1E704EBBE2B0}"/>
              </a:ext>
            </a:extLst>
          </p:cNvPr>
          <p:cNvSpPr/>
          <p:nvPr/>
        </p:nvSpPr>
        <p:spPr>
          <a:xfrm>
            <a:off x="2328301" y="3683835"/>
            <a:ext cx="2747370" cy="591927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4632F170-B905-9898-7902-FE277A05E879}"/>
              </a:ext>
            </a:extLst>
          </p:cNvPr>
          <p:cNvSpPr/>
          <p:nvPr/>
        </p:nvSpPr>
        <p:spPr>
          <a:xfrm>
            <a:off x="6931239" y="3690700"/>
            <a:ext cx="2788623" cy="591927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8EB7BF3-66CF-4390-34B8-C0B983DF2915}"/>
              </a:ext>
            </a:extLst>
          </p:cNvPr>
          <p:cNvSpPr txBox="1"/>
          <p:nvPr/>
        </p:nvSpPr>
        <p:spPr>
          <a:xfrm>
            <a:off x="7541143" y="2246806"/>
            <a:ext cx="4844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Save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95C8FDD-9A5C-6503-82E4-E0EC7E9272CD}"/>
              </a:ext>
            </a:extLst>
          </p:cNvPr>
          <p:cNvSpPr txBox="1"/>
          <p:nvPr/>
        </p:nvSpPr>
        <p:spPr>
          <a:xfrm>
            <a:off x="4916674" y="3697203"/>
            <a:ext cx="2244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Performance/Incentive</a:t>
            </a:r>
            <a:endParaRPr lang="ko-KR" altLang="en-US" sz="12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39" name="직선 화살표 연결선 138">
            <a:extLst>
              <a:ext uri="{FF2B5EF4-FFF2-40B4-BE49-F238E27FC236}">
                <a16:creationId xmlns:a16="http://schemas.microsoft.com/office/drawing/2014/main" id="{227EC1FB-E8E1-A8EA-CD65-22884CC984CE}"/>
              </a:ext>
            </a:extLst>
          </p:cNvPr>
          <p:cNvCxnSpPr>
            <a:cxnSpLocks/>
            <a:stCxn id="131" idx="3"/>
            <a:endCxn id="107" idx="1"/>
          </p:cNvCxnSpPr>
          <p:nvPr/>
        </p:nvCxnSpPr>
        <p:spPr>
          <a:xfrm flipV="1">
            <a:off x="4899268" y="3296245"/>
            <a:ext cx="2231374" cy="1392"/>
          </a:xfrm>
          <a:prstGeom prst="straightConnector1">
            <a:avLst/>
          </a:prstGeom>
          <a:ln w="19050">
            <a:solidFill>
              <a:schemeClr val="tx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0" name="그림 139">
            <a:extLst>
              <a:ext uri="{FF2B5EF4-FFF2-40B4-BE49-F238E27FC236}">
                <a16:creationId xmlns:a16="http://schemas.microsoft.com/office/drawing/2014/main" id="{B792BED4-1DBF-CCB8-2722-CB5FD411D0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642" b="89506" l="9559" r="89706">
                        <a14:foregroundMark x1="55882" y1="9259" x2="55882" y2="9259"/>
                        <a14:foregroundMark x1="55882" y1="21605" x2="55882" y2="21605"/>
                        <a14:foregroundMark x1="64706" y1="61728" x2="64706" y2="61728"/>
                        <a14:foregroundMark x1="52206" y1="89506" x2="52206" y2="895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57496" y="1719447"/>
            <a:ext cx="441119" cy="525451"/>
          </a:xfrm>
          <a:prstGeom prst="rect">
            <a:avLst/>
          </a:prstGeom>
        </p:spPr>
      </p:pic>
      <p:pic>
        <p:nvPicPr>
          <p:cNvPr id="141" name="그림 140">
            <a:extLst>
              <a:ext uri="{FF2B5EF4-FFF2-40B4-BE49-F238E27FC236}">
                <a16:creationId xmlns:a16="http://schemas.microsoft.com/office/drawing/2014/main" id="{17F20008-CC1E-B094-E4BB-68DFDEE5B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642" b="89506" l="9559" r="89706">
                        <a14:foregroundMark x1="55882" y1="9259" x2="55882" y2="9259"/>
                        <a14:foregroundMark x1="55882" y1="21605" x2="55882" y2="21605"/>
                        <a14:foregroundMark x1="64706" y1="61728" x2="64706" y2="61728"/>
                        <a14:foregroundMark x1="52206" y1="89506" x2="52206" y2="895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60602" y="1721277"/>
            <a:ext cx="441119" cy="525451"/>
          </a:xfrm>
          <a:prstGeom prst="rect">
            <a:avLst/>
          </a:prstGeom>
        </p:spPr>
      </p:pic>
      <p:cxnSp>
        <p:nvCxnSpPr>
          <p:cNvPr id="142" name="직선 화살표 연결선 141">
            <a:extLst>
              <a:ext uri="{FF2B5EF4-FFF2-40B4-BE49-F238E27FC236}">
                <a16:creationId xmlns:a16="http://schemas.microsoft.com/office/drawing/2014/main" id="{1F092284-EB12-DFA3-FCBE-0B56B6B68D71}"/>
              </a:ext>
            </a:extLst>
          </p:cNvPr>
          <p:cNvCxnSpPr>
            <a:cxnSpLocks/>
          </p:cNvCxnSpPr>
          <p:nvPr/>
        </p:nvCxnSpPr>
        <p:spPr>
          <a:xfrm flipV="1">
            <a:off x="4899267" y="3976040"/>
            <a:ext cx="2255618" cy="1392"/>
          </a:xfrm>
          <a:prstGeom prst="straightConnector1">
            <a:avLst/>
          </a:prstGeom>
          <a:ln w="19050">
            <a:solidFill>
              <a:schemeClr val="tx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직선 화살표 연결선 143">
            <a:extLst>
              <a:ext uri="{FF2B5EF4-FFF2-40B4-BE49-F238E27FC236}">
                <a16:creationId xmlns:a16="http://schemas.microsoft.com/office/drawing/2014/main" id="{58535291-758B-1B4A-92BE-168132B04768}"/>
              </a:ext>
            </a:extLst>
          </p:cNvPr>
          <p:cNvCxnSpPr>
            <a:cxnSpLocks/>
            <a:stCxn id="134" idx="2"/>
            <a:endCxn id="115" idx="0"/>
          </p:cNvCxnSpPr>
          <p:nvPr/>
        </p:nvCxnSpPr>
        <p:spPr>
          <a:xfrm>
            <a:off x="8325551" y="4282627"/>
            <a:ext cx="4060" cy="1234605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화살표 연결선 154">
            <a:extLst>
              <a:ext uri="{FF2B5EF4-FFF2-40B4-BE49-F238E27FC236}">
                <a16:creationId xmlns:a16="http://schemas.microsoft.com/office/drawing/2014/main" id="{3BB54223-92AF-FD1D-01E2-3D9015463642}"/>
              </a:ext>
            </a:extLst>
          </p:cNvPr>
          <p:cNvCxnSpPr>
            <a:cxnSpLocks/>
            <a:stCxn id="136" idx="2"/>
            <a:endCxn id="113" idx="0"/>
          </p:cNvCxnSpPr>
          <p:nvPr/>
        </p:nvCxnSpPr>
        <p:spPr>
          <a:xfrm flipH="1">
            <a:off x="3687742" y="4226511"/>
            <a:ext cx="1272" cy="1290721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슬라이드 번호 개체 틀 3">
            <a:extLst>
              <a:ext uri="{FF2B5EF4-FFF2-40B4-BE49-F238E27FC236}">
                <a16:creationId xmlns:a16="http://schemas.microsoft.com/office/drawing/2014/main" id="{599ABFD1-961B-3BB9-8AA3-03833F2449F7}"/>
              </a:ext>
            </a:extLst>
          </p:cNvPr>
          <p:cNvSpPr txBox="1">
            <a:spLocks/>
          </p:cNvSpPr>
          <p:nvPr/>
        </p:nvSpPr>
        <p:spPr>
          <a:xfrm>
            <a:off x="11213839" y="6433907"/>
            <a:ext cx="812800" cy="27432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842D337-1174-134E-9354-6DE4CC7ABE7B}" type="slidenum">
              <a:rPr lang="en-US" sz="1440" smtClean="0">
                <a:solidFill>
                  <a:schemeClr val="tx2"/>
                </a:solidFill>
              </a:rPr>
              <a:pPr algn="r"/>
              <a:t>4</a:t>
            </a:fld>
            <a:endParaRPr lang="en-US" sz="144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7CF761-DD06-07F1-BB81-AA88A8A389F2}"/>
              </a:ext>
            </a:extLst>
          </p:cNvPr>
          <p:cNvSpPr txBox="1"/>
          <p:nvPr/>
        </p:nvSpPr>
        <p:spPr>
          <a:xfrm>
            <a:off x="417095" y="1082199"/>
            <a:ext cx="1140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 err="1"/>
              <a:t>FedOps</a:t>
            </a:r>
            <a:r>
              <a:rPr lang="en-US" altLang="ko-KR" sz="1800" b="1" dirty="0"/>
              <a:t> Architecture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8E26BB55-F3D1-EBDA-EEAA-760025589790}"/>
              </a:ext>
            </a:extLst>
          </p:cNvPr>
          <p:cNvCxnSpPr>
            <a:cxnSpLocks/>
            <a:stCxn id="107" idx="0"/>
            <a:endCxn id="100" idx="2"/>
          </p:cNvCxnSpPr>
          <p:nvPr/>
        </p:nvCxnSpPr>
        <p:spPr>
          <a:xfrm flipV="1">
            <a:off x="8316438" y="2262175"/>
            <a:ext cx="0" cy="784587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원통형 50">
            <a:extLst>
              <a:ext uri="{FF2B5EF4-FFF2-40B4-BE49-F238E27FC236}">
                <a16:creationId xmlns:a16="http://schemas.microsoft.com/office/drawing/2014/main" id="{D3567E47-5553-8DB1-9F69-699747670701}"/>
              </a:ext>
            </a:extLst>
          </p:cNvPr>
          <p:cNvSpPr/>
          <p:nvPr/>
        </p:nvSpPr>
        <p:spPr>
          <a:xfrm>
            <a:off x="7130642" y="2490257"/>
            <a:ext cx="2371592" cy="337190"/>
          </a:xfrm>
          <a:prstGeom prst="can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Global Model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71A7020-4071-38D6-5EF2-AC42D114B950}"/>
              </a:ext>
            </a:extLst>
          </p:cNvPr>
          <p:cNvCxnSpPr>
            <a:cxnSpLocks/>
            <a:stCxn id="136" idx="0"/>
            <a:endCxn id="110" idx="2"/>
          </p:cNvCxnSpPr>
          <p:nvPr/>
        </p:nvCxnSpPr>
        <p:spPr>
          <a:xfrm flipV="1">
            <a:off x="3689014" y="2262176"/>
            <a:ext cx="15" cy="1465370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7EFAAB4-8D55-3366-9DB7-CB1C2E92D454}"/>
              </a:ext>
            </a:extLst>
          </p:cNvPr>
          <p:cNvCxnSpPr>
            <a:cxnSpLocks/>
            <a:stCxn id="135" idx="0"/>
            <a:endCxn id="100" idx="2"/>
          </p:cNvCxnSpPr>
          <p:nvPr/>
        </p:nvCxnSpPr>
        <p:spPr>
          <a:xfrm flipV="1">
            <a:off x="8311059" y="2262175"/>
            <a:ext cx="5379" cy="1472236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8192036-0816-1995-04AE-5A3AA6FB1386}"/>
              </a:ext>
            </a:extLst>
          </p:cNvPr>
          <p:cNvCxnSpPr>
            <a:stCxn id="125" idx="0"/>
            <a:endCxn id="110" idx="2"/>
          </p:cNvCxnSpPr>
          <p:nvPr/>
        </p:nvCxnSpPr>
        <p:spPr>
          <a:xfrm flipV="1">
            <a:off x="3689029" y="2262176"/>
            <a:ext cx="0" cy="2222057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6D35F41-C005-DD63-D4F9-E3F442B2C1FB}"/>
              </a:ext>
            </a:extLst>
          </p:cNvPr>
          <p:cNvCxnSpPr>
            <a:cxnSpLocks/>
            <a:stCxn id="135" idx="2"/>
            <a:endCxn id="100" idx="2"/>
          </p:cNvCxnSpPr>
          <p:nvPr/>
        </p:nvCxnSpPr>
        <p:spPr>
          <a:xfrm flipV="1">
            <a:off x="8311059" y="2262175"/>
            <a:ext cx="5379" cy="1971201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A3F81E57-7E93-BA54-7ED6-0AD03616AB5D}"/>
              </a:ext>
            </a:extLst>
          </p:cNvPr>
          <p:cNvSpPr/>
          <p:nvPr/>
        </p:nvSpPr>
        <p:spPr>
          <a:xfrm>
            <a:off x="7119884" y="3734411"/>
            <a:ext cx="2382350" cy="49896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CE/CS/BCFL</a:t>
            </a: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77DB643B-A3D2-C2D4-93E3-F16A3B198FEB}"/>
              </a:ext>
            </a:extLst>
          </p:cNvPr>
          <p:cNvSpPr/>
          <p:nvPr/>
        </p:nvSpPr>
        <p:spPr>
          <a:xfrm>
            <a:off x="2485251" y="3727546"/>
            <a:ext cx="2407525" cy="49896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Client Performance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F10632FB-0F9E-FEDA-9A6D-4669CB2CA824}"/>
              </a:ext>
            </a:extLst>
          </p:cNvPr>
          <p:cNvSpPr/>
          <p:nvPr/>
        </p:nvSpPr>
        <p:spPr>
          <a:xfrm>
            <a:off x="7126790" y="4486148"/>
            <a:ext cx="2398304" cy="546184"/>
          </a:xfrm>
          <a:prstGeom prst="rect">
            <a:avLst/>
          </a:prstGeom>
          <a:solidFill>
            <a:srgbClr val="0031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Continuous </a:t>
            </a:r>
          </a:p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Federated Learning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455D44DD-8C95-E618-65F1-07D0AEC1C0AE}"/>
              </a:ext>
            </a:extLst>
          </p:cNvPr>
          <p:cNvSpPr/>
          <p:nvPr/>
        </p:nvSpPr>
        <p:spPr>
          <a:xfrm>
            <a:off x="2485251" y="4484233"/>
            <a:ext cx="2407555" cy="548099"/>
          </a:xfrm>
          <a:prstGeom prst="rect">
            <a:avLst/>
          </a:prstGeom>
          <a:solidFill>
            <a:srgbClr val="0031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Continuous Integration/Deployment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7DF266C0-9E65-7212-3A2B-4D93B1BF881F}"/>
              </a:ext>
            </a:extLst>
          </p:cNvPr>
          <p:cNvSpPr/>
          <p:nvPr/>
        </p:nvSpPr>
        <p:spPr>
          <a:xfrm>
            <a:off x="2485252" y="3048154"/>
            <a:ext cx="2414016" cy="49896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Client Manager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7CAC7365-BCE0-6A0F-AF10-CA0DD9B6F620}"/>
              </a:ext>
            </a:extLst>
          </p:cNvPr>
          <p:cNvSpPr/>
          <p:nvPr/>
        </p:nvSpPr>
        <p:spPr>
          <a:xfrm>
            <a:off x="7130642" y="3046762"/>
            <a:ext cx="2371591" cy="49896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Server Manager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980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  <p:bldP spid="92" grpId="0"/>
      <p:bldP spid="93" grpId="0" animBg="1"/>
      <p:bldP spid="95" grpId="0" animBg="1"/>
      <p:bldP spid="96" grpId="0" animBg="1"/>
      <p:bldP spid="98" grpId="0" animBg="1"/>
      <p:bldP spid="100" grpId="0" animBg="1"/>
      <p:bldP spid="101" grpId="0"/>
      <p:bldP spid="102" grpId="0" animBg="1"/>
      <p:bldP spid="104" grpId="0" animBg="1"/>
      <p:bldP spid="105" grpId="0" animBg="1"/>
      <p:bldP spid="110" grpId="0" animBg="1"/>
      <p:bldP spid="112" grpId="0" animBg="1"/>
      <p:bldP spid="113" grpId="0" animBg="1"/>
      <p:bldP spid="114" grpId="0" animBg="1"/>
      <p:bldP spid="115" grpId="0" animBg="1"/>
      <p:bldP spid="116" grpId="0"/>
      <p:bldP spid="119" grpId="0" animBg="1"/>
      <p:bldP spid="120" grpId="0"/>
      <p:bldP spid="121" grpId="0"/>
      <p:bldP spid="122" grpId="0"/>
      <p:bldP spid="130" grpId="0" animBg="1"/>
      <p:bldP spid="132" grpId="0"/>
      <p:bldP spid="133" grpId="0" animBg="1"/>
      <p:bldP spid="134" grpId="0" animBg="1"/>
      <p:bldP spid="137" grpId="0"/>
      <p:bldP spid="138" grpId="0"/>
      <p:bldP spid="97" grpId="0" animBg="1"/>
      <p:bldP spid="135" grpId="0" animBg="1"/>
      <p:bldP spid="136" grpId="0" animBg="1"/>
      <p:bldP spid="103" grpId="0" animBg="1"/>
      <p:bldP spid="125" grpId="0" animBg="1"/>
      <p:bldP spid="131" grpId="0" animBg="1"/>
      <p:bldP spid="10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7A9BCF19-3B44-8075-C0AC-26A533A4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What is </a:t>
            </a:r>
            <a:r>
              <a:rPr kumimoji="1" lang="en-US" altLang="ko-Kore-KR" dirty="0" err="1"/>
              <a:t>FedOps</a:t>
            </a:r>
            <a:r>
              <a:rPr kumimoji="1" lang="en-US" altLang="ko-Kore-KR" dirty="0"/>
              <a:t>?</a:t>
            </a:r>
            <a:endParaRPr kumimoji="1" lang="ko-Kore-KR" altLang="en-US" dirty="0"/>
          </a:p>
        </p:txBody>
      </p:sp>
      <p:sp>
        <p:nvSpPr>
          <p:cNvPr id="5" name="슬라이드 번호 개체 틀 3">
            <a:extLst>
              <a:ext uri="{FF2B5EF4-FFF2-40B4-BE49-F238E27FC236}">
                <a16:creationId xmlns:a16="http://schemas.microsoft.com/office/drawing/2014/main" id="{15730361-B243-663B-916B-72621C497EA4}"/>
              </a:ext>
            </a:extLst>
          </p:cNvPr>
          <p:cNvSpPr txBox="1">
            <a:spLocks/>
          </p:cNvSpPr>
          <p:nvPr/>
        </p:nvSpPr>
        <p:spPr>
          <a:xfrm>
            <a:off x="11213839" y="6433907"/>
            <a:ext cx="812800" cy="27432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842D337-1174-134E-9354-6DE4CC7ABE7B}" type="slidenum">
              <a:rPr lang="en-US" sz="1440" smtClean="0">
                <a:solidFill>
                  <a:schemeClr val="tx2"/>
                </a:solidFill>
              </a:rPr>
              <a:pPr algn="r"/>
              <a:t>5</a:t>
            </a:fld>
            <a:endParaRPr lang="en-US" sz="1440" dirty="0">
              <a:solidFill>
                <a:schemeClr val="tx2"/>
              </a:solidFill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27B7053-8E0B-9594-7692-4441451BF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376143"/>
              </p:ext>
            </p:extLst>
          </p:nvPr>
        </p:nvGraphicFramePr>
        <p:xfrm>
          <a:off x="516366" y="1622708"/>
          <a:ext cx="10972799" cy="3920934"/>
        </p:xfrm>
        <a:graphic>
          <a:graphicData uri="http://schemas.openxmlformats.org/drawingml/2006/table">
            <a:tbl>
              <a:tblPr/>
              <a:tblGrid>
                <a:gridCol w="3242860">
                  <a:extLst>
                    <a:ext uri="{9D8B030D-6E8A-4147-A177-3AD203B41FA5}">
                      <a16:colId xmlns:a16="http://schemas.microsoft.com/office/drawing/2014/main" val="1693567111"/>
                    </a:ext>
                  </a:extLst>
                </a:gridCol>
                <a:gridCol w="681959">
                  <a:extLst>
                    <a:ext uri="{9D8B030D-6E8A-4147-A177-3AD203B41FA5}">
                      <a16:colId xmlns:a16="http://schemas.microsoft.com/office/drawing/2014/main" val="3653229777"/>
                    </a:ext>
                  </a:extLst>
                </a:gridCol>
                <a:gridCol w="1365103">
                  <a:extLst>
                    <a:ext uri="{9D8B030D-6E8A-4147-A177-3AD203B41FA5}">
                      <a16:colId xmlns:a16="http://schemas.microsoft.com/office/drawing/2014/main" val="813193283"/>
                    </a:ext>
                  </a:extLst>
                </a:gridCol>
                <a:gridCol w="1414770">
                  <a:extLst>
                    <a:ext uri="{9D8B030D-6E8A-4147-A177-3AD203B41FA5}">
                      <a16:colId xmlns:a16="http://schemas.microsoft.com/office/drawing/2014/main" val="3093469662"/>
                    </a:ext>
                  </a:extLst>
                </a:gridCol>
                <a:gridCol w="1365103">
                  <a:extLst>
                    <a:ext uri="{9D8B030D-6E8A-4147-A177-3AD203B41FA5}">
                      <a16:colId xmlns:a16="http://schemas.microsoft.com/office/drawing/2014/main" val="1460257923"/>
                    </a:ext>
                  </a:extLst>
                </a:gridCol>
                <a:gridCol w="1365103">
                  <a:extLst>
                    <a:ext uri="{9D8B030D-6E8A-4147-A177-3AD203B41FA5}">
                      <a16:colId xmlns:a16="http://schemas.microsoft.com/office/drawing/2014/main" val="4069778892"/>
                    </a:ext>
                  </a:extLst>
                </a:gridCol>
                <a:gridCol w="1537901">
                  <a:extLst>
                    <a:ext uri="{9D8B030D-6E8A-4147-A177-3AD203B41FA5}">
                      <a16:colId xmlns:a16="http://schemas.microsoft.com/office/drawing/2014/main" val="1379370596"/>
                    </a:ext>
                  </a:extLst>
                </a:gridCol>
              </a:tblGrid>
              <a:tr h="721855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TFF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FATE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FedScale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err="1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EasyFL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kern="1200" dirty="0" err="1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FedML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kern="1200" dirty="0" err="1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FedOps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5673006"/>
                  </a:ext>
                </a:extLst>
              </a:tr>
              <a:tr h="860682">
                <a:tc>
                  <a:txBody>
                    <a:bodyPr/>
                    <a:lstStyle/>
                    <a:p>
                      <a:pPr algn="l"/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1. Simple application of data and model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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  <a:sym typeface="Wingdings" pitchFamily="2" charset="2"/>
                        </a:rPr>
                        <a:t>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8024686"/>
                  </a:ext>
                </a:extLst>
              </a:tr>
              <a:tr h="612022">
                <a:tc>
                  <a:txBody>
                    <a:bodyPr/>
                    <a:lstStyle/>
                    <a:p>
                      <a:pPr algn="l"/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2. FL client/server management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ore-KR" altLang="en-US" sz="1400" kern="120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4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</a:rPr>
                        <a:t>X</a:t>
                      </a:r>
                      <a:endParaRPr kumimoji="0" lang="ko-Kore-KR" altLang="en-US" sz="1400" b="0" i="0" u="none" strike="noStrike" kern="1200" cap="none" spc="0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</a:rPr>
                        <a:t>X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</a:rPr>
                        <a:t>X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  <a:sym typeface="Wingdings" pitchFamily="2" charset="2"/>
                        </a:rPr>
                        <a:t>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2649857"/>
                  </a:ext>
                </a:extLst>
              </a:tr>
              <a:tr h="632445">
                <a:tc>
                  <a:txBody>
                    <a:bodyPr/>
                    <a:lstStyle/>
                    <a:p>
                      <a:pPr algn="l"/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3. Heterogeneous system and data</a:t>
                      </a:r>
                      <a:b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   (without BCFL)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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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  <a:sym typeface="Wingdings" pitchFamily="2" charset="2"/>
                        </a:rPr>
                        <a:t>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7093025"/>
                  </a:ext>
                </a:extLst>
              </a:tr>
              <a:tr h="646095">
                <a:tc>
                  <a:txBody>
                    <a:bodyPr/>
                    <a:lstStyle/>
                    <a:p>
                      <a:pPr algn="l"/>
                      <a:r>
                        <a:rPr lang="fr-FR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4. Multi-client CI/CD/C</a:t>
                      </a:r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FL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ore-KR" altLang="en-US" sz="1400" kern="120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4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</a:rPr>
                        <a:t>X</a:t>
                      </a:r>
                      <a:endParaRPr kumimoji="0" lang="ko-Kore-KR" altLang="en-US" sz="1400" b="0" i="0" u="none" strike="noStrike" kern="1200" cap="none" spc="0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</a:rPr>
                        <a:t>X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  <a:sym typeface="Wingdings" pitchFamily="2" charset="2"/>
                        </a:rPr>
                        <a:t>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362145"/>
                  </a:ext>
                </a:extLst>
              </a:tr>
              <a:tr h="447835">
                <a:tc>
                  <a:txBody>
                    <a:bodyPr/>
                    <a:lstStyle/>
                    <a:p>
                      <a:pPr algn="l"/>
                      <a:r>
                        <a:rPr lang="en-US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5. FL lifecycle management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ore-KR" altLang="en-US" sz="1400" kern="120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</a:rPr>
                        <a:t>X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R" sz="14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ＭＳ Ｐゴシック"/>
                          <a:cs typeface="+mn-cs"/>
                          <a:sym typeface="Wingdings" pitchFamily="2" charset="2"/>
                        </a:rPr>
                        <a:t></a:t>
                      </a:r>
                      <a:endParaRPr kumimoji="0" lang="ko-Kore-KR" altLang="en-US" sz="14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  <a:sym typeface="Wingdings" pitchFamily="2" charset="2"/>
                        </a:rPr>
                        <a:t></a:t>
                      </a:r>
                      <a:endParaRPr lang="ko-Kore-KR" alt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857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445031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8ED0FB4-D61E-B1EC-165E-57F7055EC58E}"/>
              </a:ext>
            </a:extLst>
          </p:cNvPr>
          <p:cNvSpPr txBox="1"/>
          <p:nvPr/>
        </p:nvSpPr>
        <p:spPr>
          <a:xfrm>
            <a:off x="9736001" y="5606936"/>
            <a:ext cx="17764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  <a:sym typeface="Wingdings" pitchFamily="2" charset="2"/>
              </a:rPr>
              <a:t></a:t>
            </a:r>
            <a:r>
              <a:rPr lang="en-US" altLang="ko-Kore-KR" sz="1600" b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FormataOTF-Bold"/>
              </a:rPr>
              <a:t>: </a:t>
            </a:r>
            <a:r>
              <a:rPr lang="en-US" altLang="ko-KR" sz="1600" b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FormataOTF-Bold"/>
              </a:rPr>
              <a:t>Limited</a:t>
            </a:r>
            <a:r>
              <a:rPr lang="en-US" altLang="ko-Kore-KR" sz="1600" b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FormataOTF-Bold"/>
              </a:rPr>
              <a:t> support</a:t>
            </a:r>
            <a:endParaRPr lang="ko-Kore-KR" altLang="ko-Kore-KR" sz="1600" b="1" dirty="0">
              <a:solidFill>
                <a:schemeClr val="tx2"/>
              </a:solidFill>
              <a:effectLst/>
              <a:latin typeface="Helvetica" pitchFamily="2" charset="0"/>
              <a:ea typeface="Times New Roman" panose="02020603050405020304" pitchFamily="18" charset="0"/>
              <a:cs typeface="FormataOTF-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BBB55E-47EA-18B5-36D5-33904A39A306}"/>
              </a:ext>
            </a:extLst>
          </p:cNvPr>
          <p:cNvSpPr txBox="1"/>
          <p:nvPr/>
        </p:nvSpPr>
        <p:spPr>
          <a:xfrm>
            <a:off x="417095" y="1082199"/>
            <a:ext cx="1140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b="1" dirty="0"/>
              <a:t>FL Framework Comp</a:t>
            </a:r>
            <a:r>
              <a:rPr lang="en-US" altLang="ko-KR" b="1" dirty="0" err="1"/>
              <a:t>etitive</a:t>
            </a:r>
            <a:r>
              <a:rPr lang="en-US" altLang="ko-KR" b="1" dirty="0"/>
              <a:t> Analysis</a:t>
            </a:r>
            <a:endParaRPr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62050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5" name="직선 화살표 연결선 1074">
            <a:extLst>
              <a:ext uri="{FF2B5EF4-FFF2-40B4-BE49-F238E27FC236}">
                <a16:creationId xmlns:a16="http://schemas.microsoft.com/office/drawing/2014/main" id="{3401ED3D-12F5-05BD-A3D5-74D60E6AF4A3}"/>
              </a:ext>
            </a:extLst>
          </p:cNvPr>
          <p:cNvCxnSpPr>
            <a:cxnSpLocks/>
          </p:cNvCxnSpPr>
          <p:nvPr/>
        </p:nvCxnSpPr>
        <p:spPr>
          <a:xfrm flipV="1">
            <a:off x="4349953" y="3267074"/>
            <a:ext cx="0" cy="18924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6" name="직선 화살표 연결선 1075">
            <a:extLst>
              <a:ext uri="{FF2B5EF4-FFF2-40B4-BE49-F238E27FC236}">
                <a16:creationId xmlns:a16="http://schemas.microsoft.com/office/drawing/2014/main" id="{95CF8AC4-479A-0FF4-E5BC-A1BA98A69B0D}"/>
              </a:ext>
            </a:extLst>
          </p:cNvPr>
          <p:cNvCxnSpPr>
            <a:cxnSpLocks/>
          </p:cNvCxnSpPr>
          <p:nvPr/>
        </p:nvCxnSpPr>
        <p:spPr>
          <a:xfrm flipH="1">
            <a:off x="2766474" y="3223651"/>
            <a:ext cx="1" cy="23216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제목 2">
            <a:extLst>
              <a:ext uri="{FF2B5EF4-FFF2-40B4-BE49-F238E27FC236}">
                <a16:creationId xmlns:a16="http://schemas.microsoft.com/office/drawing/2014/main" id="{7A9BCF19-3B44-8075-C0AC-26A533A4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FedOps</a:t>
            </a:r>
            <a:r>
              <a:rPr lang="en-US" altLang="ko-KR" b="1" dirty="0"/>
              <a:t> on Real Device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0DB858-E1ED-2860-FA78-C77683BFF8F9}"/>
              </a:ext>
            </a:extLst>
          </p:cNvPr>
          <p:cNvSpPr txBox="1"/>
          <p:nvPr/>
        </p:nvSpPr>
        <p:spPr>
          <a:xfrm>
            <a:off x="7187380" y="1373452"/>
            <a:ext cx="21795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n>
                  <a:solidFill>
                    <a:srgbClr val="0070C0">
                      <a:alpha val="20000"/>
                    </a:srgbClr>
                  </a:solidFill>
                </a:ln>
                <a:solidFill>
                  <a:schemeClr val="tx2"/>
                </a:solidFill>
              </a:rPr>
              <a:t>Server(Microk8s Env)</a:t>
            </a:r>
            <a:endParaRPr lang="ko-KR" altLang="en-US" sz="1400" b="1" dirty="0">
              <a:ln>
                <a:solidFill>
                  <a:srgbClr val="0070C0">
                    <a:alpha val="20000"/>
                  </a:srgb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7EAC8EE-1D34-0EA7-9903-2CA520135251}"/>
              </a:ext>
            </a:extLst>
          </p:cNvPr>
          <p:cNvSpPr/>
          <p:nvPr/>
        </p:nvSpPr>
        <p:spPr>
          <a:xfrm>
            <a:off x="7448359" y="3454421"/>
            <a:ext cx="2787043" cy="377175"/>
          </a:xfrm>
          <a:prstGeom prst="rect">
            <a:avLst/>
          </a:prstGeom>
          <a:solidFill>
            <a:srgbClr val="FAAA0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FL Server Pod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FC236D-D55F-78A8-7711-1A3F8E09BE15}"/>
              </a:ext>
            </a:extLst>
          </p:cNvPr>
          <p:cNvSpPr/>
          <p:nvPr/>
        </p:nvSpPr>
        <p:spPr>
          <a:xfrm>
            <a:off x="2109568" y="3455690"/>
            <a:ext cx="2829306" cy="374657"/>
          </a:xfrm>
          <a:prstGeom prst="rect">
            <a:avLst/>
          </a:prstGeom>
          <a:solidFill>
            <a:srgbClr val="FAAA0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FL Client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1C2570C-DCBB-191C-E282-3197CBF092E4}"/>
              </a:ext>
            </a:extLst>
          </p:cNvPr>
          <p:cNvSpPr/>
          <p:nvPr/>
        </p:nvSpPr>
        <p:spPr>
          <a:xfrm>
            <a:off x="2111385" y="2355237"/>
            <a:ext cx="2829306" cy="35062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Client Manager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9F90CBB-0020-33A7-1CC6-5D890DC6ECBD}"/>
              </a:ext>
            </a:extLst>
          </p:cNvPr>
          <p:cNvSpPr/>
          <p:nvPr/>
        </p:nvSpPr>
        <p:spPr>
          <a:xfrm>
            <a:off x="7452870" y="2355237"/>
            <a:ext cx="2787042" cy="36005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Server Manager</a:t>
            </a:r>
            <a:r>
              <a:rPr lang="ko-KR" altLang="en-US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Pod</a:t>
            </a:r>
          </a:p>
        </p:txBody>
      </p:sp>
      <p:sp>
        <p:nvSpPr>
          <p:cNvPr id="12" name="원통형 46">
            <a:extLst>
              <a:ext uri="{FF2B5EF4-FFF2-40B4-BE49-F238E27FC236}">
                <a16:creationId xmlns:a16="http://schemas.microsoft.com/office/drawing/2014/main" id="{3528A801-361D-FB59-A129-A3D7E00BD2D8}"/>
              </a:ext>
            </a:extLst>
          </p:cNvPr>
          <p:cNvSpPr/>
          <p:nvPr/>
        </p:nvSpPr>
        <p:spPr>
          <a:xfrm>
            <a:off x="3736053" y="2897719"/>
            <a:ext cx="1182199" cy="360051"/>
          </a:xfrm>
          <a:prstGeom prst="can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Local Model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원통형 48">
            <a:extLst>
              <a:ext uri="{FF2B5EF4-FFF2-40B4-BE49-F238E27FC236}">
                <a16:creationId xmlns:a16="http://schemas.microsoft.com/office/drawing/2014/main" id="{0657E564-8EA5-AD58-E16F-7CB9249CD7F5}"/>
              </a:ext>
            </a:extLst>
          </p:cNvPr>
          <p:cNvSpPr/>
          <p:nvPr/>
        </p:nvSpPr>
        <p:spPr>
          <a:xfrm>
            <a:off x="2152575" y="2902394"/>
            <a:ext cx="1182198" cy="350628"/>
          </a:xfrm>
          <a:prstGeom prst="can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Data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4433F18-8BB9-0CE9-625F-CFE0673752F7}"/>
              </a:ext>
            </a:extLst>
          </p:cNvPr>
          <p:cNvSpPr/>
          <p:nvPr/>
        </p:nvSpPr>
        <p:spPr>
          <a:xfrm>
            <a:off x="1859781" y="1353104"/>
            <a:ext cx="3322593" cy="257718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46F6E5-697F-ED8A-E3F7-8245FAED5F50}"/>
              </a:ext>
            </a:extLst>
          </p:cNvPr>
          <p:cNvSpPr txBox="1"/>
          <p:nvPr/>
        </p:nvSpPr>
        <p:spPr>
          <a:xfrm>
            <a:off x="1859780" y="1373452"/>
            <a:ext cx="3178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n>
                  <a:solidFill>
                    <a:srgbClr val="0070C0">
                      <a:alpha val="20000"/>
                    </a:srgbClr>
                  </a:solidFill>
                </a:ln>
                <a:solidFill>
                  <a:schemeClr val="tx2"/>
                </a:solidFill>
              </a:rPr>
              <a:t>Client(Docker &amp; Shell )</a:t>
            </a:r>
            <a:endParaRPr lang="ko-KR" altLang="en-US" sz="1400" b="1" dirty="0">
              <a:ln>
                <a:solidFill>
                  <a:srgbClr val="0070C0">
                    <a:alpha val="20000"/>
                  </a:srgb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20" name="원통형 46">
            <a:extLst>
              <a:ext uri="{FF2B5EF4-FFF2-40B4-BE49-F238E27FC236}">
                <a16:creationId xmlns:a16="http://schemas.microsoft.com/office/drawing/2014/main" id="{C8F517EC-4EA1-481D-3595-E71F8B28AE16}"/>
              </a:ext>
            </a:extLst>
          </p:cNvPr>
          <p:cNvSpPr/>
          <p:nvPr/>
        </p:nvSpPr>
        <p:spPr>
          <a:xfrm>
            <a:off x="9161961" y="2800029"/>
            <a:ext cx="1049914" cy="487382"/>
          </a:xfrm>
          <a:prstGeom prst="can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Global </a:t>
            </a:r>
          </a:p>
          <a:p>
            <a:pPr algn="ctr"/>
            <a:r>
              <a:rPr lang="en-US" altLang="ko-KR" sz="12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Model</a:t>
            </a:r>
            <a:endParaRPr lang="ko-KR" altLang="en-US" sz="12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1D86E19-2095-69FD-4535-AE6F75401346}"/>
              </a:ext>
            </a:extLst>
          </p:cNvPr>
          <p:cNvSpPr/>
          <p:nvPr/>
        </p:nvSpPr>
        <p:spPr>
          <a:xfrm>
            <a:off x="2111385" y="1762374"/>
            <a:ext cx="2829306" cy="355029"/>
          </a:xfrm>
          <a:prstGeom prst="rect">
            <a:avLst/>
          </a:prstGeom>
          <a:solidFill>
            <a:srgbClr val="0031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Client Monitoring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8E0CF1E1-A83B-6121-0AA1-9C2A0ED85964}"/>
              </a:ext>
            </a:extLst>
          </p:cNvPr>
          <p:cNvSpPr/>
          <p:nvPr/>
        </p:nvSpPr>
        <p:spPr>
          <a:xfrm>
            <a:off x="7452870" y="1757352"/>
            <a:ext cx="2787042" cy="3600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Client Performance Pod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A8F7402-044C-A1CD-9832-DA641CACBC5F}"/>
              </a:ext>
            </a:extLst>
          </p:cNvPr>
          <p:cNvSpPr txBox="1"/>
          <p:nvPr/>
        </p:nvSpPr>
        <p:spPr>
          <a:xfrm rot="24671">
            <a:off x="6940688" y="4179886"/>
            <a:ext cx="10743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Deploy &amp; Run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41B75D6A-DF3A-FEC0-4A99-2FCA7135FD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642" b="89506" l="9559" r="89706">
                        <a14:foregroundMark x1="55882" y1="9259" x2="55882" y2="9259"/>
                        <a14:foregroundMark x1="55882" y1="21605" x2="55882" y2="21605"/>
                        <a14:foregroundMark x1="64706" y1="61728" x2="64706" y2="61728"/>
                        <a14:foregroundMark x1="52206" y1="89506" x2="52206" y2="895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56692" y="3492008"/>
            <a:ext cx="273211" cy="325443"/>
          </a:xfrm>
          <a:prstGeom prst="rect">
            <a:avLst/>
          </a:prstGeom>
        </p:spPr>
      </p:pic>
      <p:sp>
        <p:nvSpPr>
          <p:cNvPr id="57" name="슬라이드 번호 개체 틀 3">
            <a:extLst>
              <a:ext uri="{FF2B5EF4-FFF2-40B4-BE49-F238E27FC236}">
                <a16:creationId xmlns:a16="http://schemas.microsoft.com/office/drawing/2014/main" id="{EE719E41-AA43-59EE-BD8C-1396D7B27DEE}"/>
              </a:ext>
            </a:extLst>
          </p:cNvPr>
          <p:cNvSpPr txBox="1">
            <a:spLocks/>
          </p:cNvSpPr>
          <p:nvPr/>
        </p:nvSpPr>
        <p:spPr>
          <a:xfrm>
            <a:off x="11213839" y="6433907"/>
            <a:ext cx="812800" cy="27432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842D337-1174-134E-9354-6DE4CC7ABE7B}" type="slidenum">
              <a:rPr lang="en-US" sz="1440" smtClean="0">
                <a:solidFill>
                  <a:schemeClr val="tx2"/>
                </a:solidFill>
              </a:rPr>
              <a:pPr algn="r"/>
              <a:t>6</a:t>
            </a:fld>
            <a:endParaRPr lang="en-US" sz="1440" dirty="0">
              <a:solidFill>
                <a:schemeClr val="tx2"/>
              </a:solidFill>
            </a:endParaRPr>
          </a:p>
        </p:txBody>
      </p:sp>
      <p:pic>
        <p:nvPicPr>
          <p:cNvPr id="63" name="그림 62">
            <a:extLst>
              <a:ext uri="{FF2B5EF4-FFF2-40B4-BE49-F238E27FC236}">
                <a16:creationId xmlns:a16="http://schemas.microsoft.com/office/drawing/2014/main" id="{A5A7E46D-E20B-D0CB-1BAF-7D8FBE9BE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642" b="89506" l="9559" r="89706">
                        <a14:foregroundMark x1="55882" y1="9259" x2="55882" y2="9259"/>
                        <a14:foregroundMark x1="55882" y1="21605" x2="55882" y2="21605"/>
                        <a14:foregroundMark x1="64706" y1="61728" x2="64706" y2="61728"/>
                        <a14:foregroundMark x1="52206" y1="89506" x2="52206" y2="895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41793" y="3484777"/>
            <a:ext cx="273211" cy="325443"/>
          </a:xfrm>
          <a:prstGeom prst="rect">
            <a:avLst/>
          </a:prstGeom>
        </p:spPr>
      </p:pic>
      <p:sp>
        <p:nvSpPr>
          <p:cNvPr id="67" name="직사각형 66">
            <a:extLst>
              <a:ext uri="{FF2B5EF4-FFF2-40B4-BE49-F238E27FC236}">
                <a16:creationId xmlns:a16="http://schemas.microsoft.com/office/drawing/2014/main" id="{6C5DF38E-4D32-18FD-4DB8-92C6A37C78A1}"/>
              </a:ext>
            </a:extLst>
          </p:cNvPr>
          <p:cNvSpPr/>
          <p:nvPr/>
        </p:nvSpPr>
        <p:spPr>
          <a:xfrm>
            <a:off x="1859780" y="4646633"/>
            <a:ext cx="8650195" cy="167809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2CF51D6-3465-DD5B-AD53-9302C307EABB}"/>
              </a:ext>
            </a:extLst>
          </p:cNvPr>
          <p:cNvSpPr txBox="1"/>
          <p:nvPr/>
        </p:nvSpPr>
        <p:spPr>
          <a:xfrm>
            <a:off x="1860222" y="4659529"/>
            <a:ext cx="21795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n>
                  <a:solidFill>
                    <a:srgbClr val="0070C0">
                      <a:alpha val="20000"/>
                    </a:srgbClr>
                  </a:solidFill>
                </a:ln>
                <a:solidFill>
                  <a:schemeClr val="tx2"/>
                </a:solidFill>
              </a:rPr>
              <a:t>Web Service</a:t>
            </a:r>
            <a:endParaRPr lang="ko-KR" altLang="en-US" sz="1400" b="1" dirty="0">
              <a:ln>
                <a:solidFill>
                  <a:srgbClr val="0070C0">
                    <a:alpha val="20000"/>
                  </a:srgb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ECBFE34-3969-099F-B4E8-BBDC585D7592}"/>
              </a:ext>
            </a:extLst>
          </p:cNvPr>
          <p:cNvSpPr/>
          <p:nvPr/>
        </p:nvSpPr>
        <p:spPr>
          <a:xfrm>
            <a:off x="2285244" y="5077626"/>
            <a:ext cx="1505920" cy="1020508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Create/Manage</a:t>
            </a:r>
          </a:p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FL Task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4F6856A-9DD6-A9E4-9E11-6CBA97A1A0E2}"/>
              </a:ext>
            </a:extLst>
          </p:cNvPr>
          <p:cNvSpPr/>
          <p:nvPr/>
        </p:nvSpPr>
        <p:spPr>
          <a:xfrm>
            <a:off x="6195767" y="5077626"/>
            <a:ext cx="1505920" cy="1020508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Run FL Task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2DB2D273-A2F8-D12B-4BA8-A308B41A359E}"/>
              </a:ext>
            </a:extLst>
          </p:cNvPr>
          <p:cNvSpPr/>
          <p:nvPr/>
        </p:nvSpPr>
        <p:spPr>
          <a:xfrm>
            <a:off x="8075116" y="5611753"/>
            <a:ext cx="2054237" cy="486380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chemeClr val="tx2"/>
                </a:solidFill>
              </a:rPr>
              <a:t>Performance </a:t>
            </a:r>
          </a:p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Monitoring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E06EDC0B-BDD7-5690-4BF7-6EC1AB286587}"/>
              </a:ext>
            </a:extLst>
          </p:cNvPr>
          <p:cNvSpPr/>
          <p:nvPr/>
        </p:nvSpPr>
        <p:spPr>
          <a:xfrm>
            <a:off x="8075116" y="5077625"/>
            <a:ext cx="2054237" cy="486380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Manage/Download</a:t>
            </a:r>
            <a:br>
              <a:rPr kumimoji="1" lang="en-US" altLang="ko-Kore-KR" sz="1400" dirty="0">
                <a:solidFill>
                  <a:schemeClr val="tx2"/>
                </a:solidFill>
              </a:rPr>
            </a:br>
            <a:r>
              <a:rPr kumimoji="1" lang="en-US" altLang="ko-Kore-KR" sz="1400" dirty="0">
                <a:solidFill>
                  <a:schemeClr val="tx2"/>
                </a:solidFill>
              </a:rPr>
              <a:t>Global Model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E0DC84C4-8EF5-9364-8163-15B088825705}"/>
              </a:ext>
            </a:extLst>
          </p:cNvPr>
          <p:cNvSpPr/>
          <p:nvPr/>
        </p:nvSpPr>
        <p:spPr>
          <a:xfrm>
            <a:off x="7180585" y="1373452"/>
            <a:ext cx="3322593" cy="257718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FD03E309-222F-4751-8C39-3FE2DBC05622}"/>
              </a:ext>
            </a:extLst>
          </p:cNvPr>
          <p:cNvCxnSpPr>
            <a:cxnSpLocks/>
            <a:stCxn id="69" idx="3"/>
            <a:endCxn id="112" idx="1"/>
          </p:cNvCxnSpPr>
          <p:nvPr/>
        </p:nvCxnSpPr>
        <p:spPr>
          <a:xfrm>
            <a:off x="3791164" y="5587880"/>
            <a:ext cx="4493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E748EEA8-36DC-FDD0-E24E-4492F79E6577}"/>
              </a:ext>
            </a:extLst>
          </p:cNvPr>
          <p:cNvSpPr/>
          <p:nvPr/>
        </p:nvSpPr>
        <p:spPr>
          <a:xfrm>
            <a:off x="4240506" y="5077626"/>
            <a:ext cx="1505920" cy="1020508"/>
          </a:xfrm>
          <a:prstGeom prst="rect">
            <a:avLst/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Select Clients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cxnSp>
        <p:nvCxnSpPr>
          <p:cNvPr id="115" name="직선 화살표 연결선 114">
            <a:extLst>
              <a:ext uri="{FF2B5EF4-FFF2-40B4-BE49-F238E27FC236}">
                <a16:creationId xmlns:a16="http://schemas.microsoft.com/office/drawing/2014/main" id="{DDE9F41C-E534-EC57-C47D-812479AEB01E}"/>
              </a:ext>
            </a:extLst>
          </p:cNvPr>
          <p:cNvCxnSpPr>
            <a:cxnSpLocks/>
            <a:stCxn id="112" idx="3"/>
            <a:endCxn id="70" idx="1"/>
          </p:cNvCxnSpPr>
          <p:nvPr/>
        </p:nvCxnSpPr>
        <p:spPr>
          <a:xfrm>
            <a:off x="5746426" y="5587880"/>
            <a:ext cx="449341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73788057-BFCE-7B4F-844F-947D6E43B4D5}"/>
              </a:ext>
            </a:extLst>
          </p:cNvPr>
          <p:cNvCxnSpPr>
            <a:cxnSpLocks/>
            <a:stCxn id="70" idx="3"/>
            <a:endCxn id="73" idx="1"/>
          </p:cNvCxnSpPr>
          <p:nvPr/>
        </p:nvCxnSpPr>
        <p:spPr>
          <a:xfrm flipV="1">
            <a:off x="7701687" y="5320815"/>
            <a:ext cx="373429" cy="26706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3F7D3A86-5DFD-CA56-1639-66FAD7810F27}"/>
              </a:ext>
            </a:extLst>
          </p:cNvPr>
          <p:cNvCxnSpPr>
            <a:cxnSpLocks/>
            <a:stCxn id="70" idx="3"/>
            <a:endCxn id="71" idx="1"/>
          </p:cNvCxnSpPr>
          <p:nvPr/>
        </p:nvCxnSpPr>
        <p:spPr>
          <a:xfrm>
            <a:off x="7701687" y="5587880"/>
            <a:ext cx="373429" cy="26706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7" name="직선 화살표 연결선 1036">
            <a:extLst>
              <a:ext uri="{FF2B5EF4-FFF2-40B4-BE49-F238E27FC236}">
                <a16:creationId xmlns:a16="http://schemas.microsoft.com/office/drawing/2014/main" id="{498A9D19-BF89-9643-83D7-4B44512586CA}"/>
              </a:ext>
            </a:extLst>
          </p:cNvPr>
          <p:cNvCxnSpPr>
            <a:cxnSpLocks/>
            <a:stCxn id="69" idx="0"/>
            <a:endCxn id="14" idx="2"/>
          </p:cNvCxnSpPr>
          <p:nvPr/>
        </p:nvCxnSpPr>
        <p:spPr>
          <a:xfrm flipV="1">
            <a:off x="3038204" y="3930284"/>
            <a:ext cx="482874" cy="114734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3" name="TextBox 1042">
            <a:extLst>
              <a:ext uri="{FF2B5EF4-FFF2-40B4-BE49-F238E27FC236}">
                <a16:creationId xmlns:a16="http://schemas.microsoft.com/office/drawing/2014/main" id="{2B7878A7-80D0-ACD3-DDAA-801F7AE50A76}"/>
              </a:ext>
            </a:extLst>
          </p:cNvPr>
          <p:cNvSpPr txBox="1"/>
          <p:nvPr/>
        </p:nvSpPr>
        <p:spPr>
          <a:xfrm>
            <a:off x="1945339" y="4166862"/>
            <a:ext cx="13901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Register FL Task ID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047" name="직선 화살표 연결선 1046">
            <a:extLst>
              <a:ext uri="{FF2B5EF4-FFF2-40B4-BE49-F238E27FC236}">
                <a16:creationId xmlns:a16="http://schemas.microsoft.com/office/drawing/2014/main" id="{46B24625-80A7-8DC7-00F5-99100BFDA4B8}"/>
              </a:ext>
            </a:extLst>
          </p:cNvPr>
          <p:cNvCxnSpPr>
            <a:cxnSpLocks/>
            <a:stCxn id="70" idx="0"/>
            <a:endCxn id="7" idx="2"/>
          </p:cNvCxnSpPr>
          <p:nvPr/>
        </p:nvCxnSpPr>
        <p:spPr>
          <a:xfrm flipV="1">
            <a:off x="6948727" y="3831596"/>
            <a:ext cx="1893154" cy="124603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8" name="TextBox 1077">
            <a:extLst>
              <a:ext uri="{FF2B5EF4-FFF2-40B4-BE49-F238E27FC236}">
                <a16:creationId xmlns:a16="http://schemas.microsoft.com/office/drawing/2014/main" id="{E2120BB5-0AEA-B792-E3CC-4100049C4887}"/>
              </a:ext>
            </a:extLst>
          </p:cNvPr>
          <p:cNvSpPr txBox="1"/>
          <p:nvPr/>
        </p:nvSpPr>
        <p:spPr>
          <a:xfrm>
            <a:off x="2787111" y="3224635"/>
            <a:ext cx="5084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Train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79" name="TextBox 1078">
            <a:extLst>
              <a:ext uri="{FF2B5EF4-FFF2-40B4-BE49-F238E27FC236}">
                <a16:creationId xmlns:a16="http://schemas.microsoft.com/office/drawing/2014/main" id="{93EC007F-6A8D-1505-A942-811DACE614B9}"/>
              </a:ext>
            </a:extLst>
          </p:cNvPr>
          <p:cNvSpPr txBox="1"/>
          <p:nvPr/>
        </p:nvSpPr>
        <p:spPr>
          <a:xfrm>
            <a:off x="4372338" y="3222539"/>
            <a:ext cx="4844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Save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080" name="직선 화살표 연결선 1079">
            <a:extLst>
              <a:ext uri="{FF2B5EF4-FFF2-40B4-BE49-F238E27FC236}">
                <a16:creationId xmlns:a16="http://schemas.microsoft.com/office/drawing/2014/main" id="{88D6A1F6-BED3-0B0B-2FA6-4A08A12E565C}"/>
              </a:ext>
            </a:extLst>
          </p:cNvPr>
          <p:cNvCxnSpPr>
            <a:cxnSpLocks/>
            <a:endCxn id="20" idx="3"/>
          </p:cNvCxnSpPr>
          <p:nvPr/>
        </p:nvCxnSpPr>
        <p:spPr>
          <a:xfrm flipV="1">
            <a:off x="9686918" y="3287411"/>
            <a:ext cx="0" cy="16657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5" name="직선 화살표 연결선 1084">
            <a:extLst>
              <a:ext uri="{FF2B5EF4-FFF2-40B4-BE49-F238E27FC236}">
                <a16:creationId xmlns:a16="http://schemas.microsoft.com/office/drawing/2014/main" id="{821FE24D-60E1-4AE9-2F60-E55AEDCD8898}"/>
              </a:ext>
            </a:extLst>
          </p:cNvPr>
          <p:cNvCxnSpPr>
            <a:cxnSpLocks/>
            <a:stCxn id="7" idx="0"/>
            <a:endCxn id="11" idx="2"/>
          </p:cNvCxnSpPr>
          <p:nvPr/>
        </p:nvCxnSpPr>
        <p:spPr>
          <a:xfrm flipV="1">
            <a:off x="8841881" y="2715288"/>
            <a:ext cx="4510" cy="73913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6" name="TextBox 1085">
            <a:extLst>
              <a:ext uri="{FF2B5EF4-FFF2-40B4-BE49-F238E27FC236}">
                <a16:creationId xmlns:a16="http://schemas.microsoft.com/office/drawing/2014/main" id="{42F87A87-C562-C176-1AAB-5DC309C8F2D1}"/>
              </a:ext>
            </a:extLst>
          </p:cNvPr>
          <p:cNvSpPr txBox="1"/>
          <p:nvPr/>
        </p:nvSpPr>
        <p:spPr>
          <a:xfrm>
            <a:off x="8370590" y="2713612"/>
            <a:ext cx="5325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Start </a:t>
            </a:r>
          </a:p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Info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089" name="직선 화살표 연결선 1088">
            <a:extLst>
              <a:ext uri="{FF2B5EF4-FFF2-40B4-BE49-F238E27FC236}">
                <a16:creationId xmlns:a16="http://schemas.microsoft.com/office/drawing/2014/main" id="{4B96F9EC-D8DC-BE48-D28E-B600C127A85D}"/>
              </a:ext>
            </a:extLst>
          </p:cNvPr>
          <p:cNvCxnSpPr/>
          <p:nvPr/>
        </p:nvCxnSpPr>
        <p:spPr>
          <a:xfrm flipV="1">
            <a:off x="4938874" y="2513568"/>
            <a:ext cx="2513995" cy="11041"/>
          </a:xfrm>
          <a:prstGeom prst="straightConnector1">
            <a:avLst/>
          </a:prstGeom>
          <a:ln>
            <a:solidFill>
              <a:schemeClr val="tx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1" name="TextBox 1090">
            <a:extLst>
              <a:ext uri="{FF2B5EF4-FFF2-40B4-BE49-F238E27FC236}">
                <a16:creationId xmlns:a16="http://schemas.microsoft.com/office/drawing/2014/main" id="{AE00FDE9-3DCA-B4DC-D381-5B066004C870}"/>
              </a:ext>
            </a:extLst>
          </p:cNvPr>
          <p:cNvSpPr txBox="1"/>
          <p:nvPr/>
        </p:nvSpPr>
        <p:spPr>
          <a:xfrm>
            <a:off x="3493293" y="3217610"/>
            <a:ext cx="6447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Trigger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097" name="직선 화살표 연결선 1096">
            <a:extLst>
              <a:ext uri="{FF2B5EF4-FFF2-40B4-BE49-F238E27FC236}">
                <a16:creationId xmlns:a16="http://schemas.microsoft.com/office/drawing/2014/main" id="{B59674E8-6201-7B6D-262E-2AE5B37FE89F}"/>
              </a:ext>
            </a:extLst>
          </p:cNvPr>
          <p:cNvCxnSpPr/>
          <p:nvPr/>
        </p:nvCxnSpPr>
        <p:spPr>
          <a:xfrm flipV="1">
            <a:off x="4927879" y="3637488"/>
            <a:ext cx="2513995" cy="11041"/>
          </a:xfrm>
          <a:prstGeom prst="straightConnector1">
            <a:avLst/>
          </a:prstGeom>
          <a:ln>
            <a:solidFill>
              <a:schemeClr val="tx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8" name="TextBox 1097">
            <a:extLst>
              <a:ext uri="{FF2B5EF4-FFF2-40B4-BE49-F238E27FC236}">
                <a16:creationId xmlns:a16="http://schemas.microsoft.com/office/drawing/2014/main" id="{DA880A48-1FB5-9F65-B8C0-66B92FE921A6}"/>
              </a:ext>
            </a:extLst>
          </p:cNvPr>
          <p:cNvSpPr txBox="1"/>
          <p:nvPr/>
        </p:nvSpPr>
        <p:spPr>
          <a:xfrm>
            <a:off x="5188859" y="3370321"/>
            <a:ext cx="1975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Connect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99" name="TextBox 1098">
            <a:extLst>
              <a:ext uri="{FF2B5EF4-FFF2-40B4-BE49-F238E27FC236}">
                <a16:creationId xmlns:a16="http://schemas.microsoft.com/office/drawing/2014/main" id="{4ADE4BCD-A8BE-2B22-F750-5F15CB7F5DF0}"/>
              </a:ext>
            </a:extLst>
          </p:cNvPr>
          <p:cNvSpPr txBox="1"/>
          <p:nvPr/>
        </p:nvSpPr>
        <p:spPr>
          <a:xfrm>
            <a:off x="5172549" y="2085059"/>
            <a:ext cx="19831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Check </a:t>
            </a:r>
          </a:p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Client/Server Status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100" name="직선 화살표 연결선 1099">
            <a:extLst>
              <a:ext uri="{FF2B5EF4-FFF2-40B4-BE49-F238E27FC236}">
                <a16:creationId xmlns:a16="http://schemas.microsoft.com/office/drawing/2014/main" id="{23F6837D-A926-58BF-619E-D6D92FD3D1B9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flipV="1">
            <a:off x="3524221" y="2705866"/>
            <a:ext cx="1817" cy="749824"/>
          </a:xfrm>
          <a:prstGeom prst="straightConnector1">
            <a:avLst/>
          </a:prstGeom>
          <a:ln>
            <a:solidFill>
              <a:schemeClr val="tx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4" name="TextBox 1103">
            <a:extLst>
              <a:ext uri="{FF2B5EF4-FFF2-40B4-BE49-F238E27FC236}">
                <a16:creationId xmlns:a16="http://schemas.microsoft.com/office/drawing/2014/main" id="{75368667-6D6C-A30B-0394-DC80C8FEBCAD}"/>
              </a:ext>
            </a:extLst>
          </p:cNvPr>
          <p:cNvSpPr txBox="1"/>
          <p:nvPr/>
        </p:nvSpPr>
        <p:spPr>
          <a:xfrm>
            <a:off x="3024549" y="2667446"/>
            <a:ext cx="1975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Client Status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05" name="TextBox 1104">
            <a:extLst>
              <a:ext uri="{FF2B5EF4-FFF2-40B4-BE49-F238E27FC236}">
                <a16:creationId xmlns:a16="http://schemas.microsoft.com/office/drawing/2014/main" id="{FB5633BE-4657-D630-F6BC-28871EAE3E94}"/>
              </a:ext>
            </a:extLst>
          </p:cNvPr>
          <p:cNvSpPr txBox="1"/>
          <p:nvPr/>
        </p:nvSpPr>
        <p:spPr>
          <a:xfrm>
            <a:off x="9696060" y="3240111"/>
            <a:ext cx="4844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Save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107" name="직선 화살표 연결선 1106">
            <a:extLst>
              <a:ext uri="{FF2B5EF4-FFF2-40B4-BE49-F238E27FC236}">
                <a16:creationId xmlns:a16="http://schemas.microsoft.com/office/drawing/2014/main" id="{934CD90E-ECA5-FF7C-8205-7B81BF98A1F2}"/>
              </a:ext>
            </a:extLst>
          </p:cNvPr>
          <p:cNvCxnSpPr>
            <a:stCxn id="9" idx="3"/>
            <a:endCxn id="48" idx="1"/>
          </p:cNvCxnSpPr>
          <p:nvPr/>
        </p:nvCxnSpPr>
        <p:spPr>
          <a:xfrm flipV="1">
            <a:off x="4938874" y="1937378"/>
            <a:ext cx="2513996" cy="170564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9" name="꺾인 연결선[E] 1108">
            <a:extLst>
              <a:ext uri="{FF2B5EF4-FFF2-40B4-BE49-F238E27FC236}">
                <a16:creationId xmlns:a16="http://schemas.microsoft.com/office/drawing/2014/main" id="{F632A1BC-9D98-9ED0-5AB7-29F92BF1CD9C}"/>
              </a:ext>
            </a:extLst>
          </p:cNvPr>
          <p:cNvCxnSpPr>
            <a:stCxn id="48" idx="3"/>
            <a:endCxn id="71" idx="3"/>
          </p:cNvCxnSpPr>
          <p:nvPr/>
        </p:nvCxnSpPr>
        <p:spPr>
          <a:xfrm flipH="1">
            <a:off x="10129353" y="1937378"/>
            <a:ext cx="110559" cy="3917565"/>
          </a:xfrm>
          <a:prstGeom prst="bentConnector3">
            <a:avLst>
              <a:gd name="adj1" fmla="val -171195"/>
            </a:avLst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2" name="직선 연결선[R] 1111">
            <a:extLst>
              <a:ext uri="{FF2B5EF4-FFF2-40B4-BE49-F238E27FC236}">
                <a16:creationId xmlns:a16="http://schemas.microsoft.com/office/drawing/2014/main" id="{07E68930-FCBF-68BC-D3DF-CAADEC12B4D6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0235402" y="3643009"/>
            <a:ext cx="188923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5" name="꺾인 연결선[E] 1114">
            <a:extLst>
              <a:ext uri="{FF2B5EF4-FFF2-40B4-BE49-F238E27FC236}">
                <a16:creationId xmlns:a16="http://schemas.microsoft.com/office/drawing/2014/main" id="{A9A710AF-DC22-B37E-3FEF-35E10DC4C8B2}"/>
              </a:ext>
            </a:extLst>
          </p:cNvPr>
          <p:cNvCxnSpPr>
            <a:cxnSpLocks/>
            <a:stCxn id="20" idx="4"/>
            <a:endCxn id="73" idx="3"/>
          </p:cNvCxnSpPr>
          <p:nvPr/>
        </p:nvCxnSpPr>
        <p:spPr>
          <a:xfrm flipH="1">
            <a:off x="10129353" y="3043720"/>
            <a:ext cx="82522" cy="2277095"/>
          </a:xfrm>
          <a:prstGeom prst="bentConnector3">
            <a:avLst>
              <a:gd name="adj1" fmla="val -277017"/>
            </a:avLst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7" name="직사각형 1116">
            <a:extLst>
              <a:ext uri="{FF2B5EF4-FFF2-40B4-BE49-F238E27FC236}">
                <a16:creationId xmlns:a16="http://schemas.microsoft.com/office/drawing/2014/main" id="{968689D6-6D76-E7EE-D670-3F03B39BEA7F}"/>
              </a:ext>
            </a:extLst>
          </p:cNvPr>
          <p:cNvSpPr/>
          <p:nvPr/>
        </p:nvSpPr>
        <p:spPr>
          <a:xfrm>
            <a:off x="2070240" y="2798251"/>
            <a:ext cx="2883898" cy="54148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19" name="꺾인 연결선[E] 1118">
            <a:extLst>
              <a:ext uri="{FF2B5EF4-FFF2-40B4-BE49-F238E27FC236}">
                <a16:creationId xmlns:a16="http://schemas.microsoft.com/office/drawing/2014/main" id="{96786F3D-4A90-2BF6-C1EF-E9FDA462FCE8}"/>
              </a:ext>
            </a:extLst>
          </p:cNvPr>
          <p:cNvCxnSpPr>
            <a:stCxn id="1117" idx="1"/>
            <a:endCxn id="22" idx="1"/>
          </p:cNvCxnSpPr>
          <p:nvPr/>
        </p:nvCxnSpPr>
        <p:spPr>
          <a:xfrm rot="10800000" flipH="1">
            <a:off x="2070239" y="1939890"/>
            <a:ext cx="41145" cy="1129103"/>
          </a:xfrm>
          <a:prstGeom prst="bentConnector3">
            <a:avLst>
              <a:gd name="adj1" fmla="val -316631"/>
            </a:avLst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8" name="TextBox 1137">
            <a:extLst>
              <a:ext uri="{FF2B5EF4-FFF2-40B4-BE49-F238E27FC236}">
                <a16:creationId xmlns:a16="http://schemas.microsoft.com/office/drawing/2014/main" id="{6FDB3482-AFB5-9D5E-4663-309847A8C7ED}"/>
              </a:ext>
            </a:extLst>
          </p:cNvPr>
          <p:cNvSpPr txBox="1"/>
          <p:nvPr/>
        </p:nvSpPr>
        <p:spPr>
          <a:xfrm>
            <a:off x="7947405" y="3228288"/>
            <a:ext cx="8627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Evaluation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140" name="직선 화살표 연결선 1139">
            <a:extLst>
              <a:ext uri="{FF2B5EF4-FFF2-40B4-BE49-F238E27FC236}">
                <a16:creationId xmlns:a16="http://schemas.microsoft.com/office/drawing/2014/main" id="{A35E351F-0214-3F93-06A1-E779A4C93187}"/>
              </a:ext>
            </a:extLst>
          </p:cNvPr>
          <p:cNvCxnSpPr>
            <a:cxnSpLocks/>
          </p:cNvCxnSpPr>
          <p:nvPr/>
        </p:nvCxnSpPr>
        <p:spPr>
          <a:xfrm flipH="1">
            <a:off x="7947867" y="3229135"/>
            <a:ext cx="1" cy="23216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1" name="원통형 48">
            <a:extLst>
              <a:ext uri="{FF2B5EF4-FFF2-40B4-BE49-F238E27FC236}">
                <a16:creationId xmlns:a16="http://schemas.microsoft.com/office/drawing/2014/main" id="{2789CE6D-D9F7-A674-396A-8D133BA54E0D}"/>
              </a:ext>
            </a:extLst>
          </p:cNvPr>
          <p:cNvSpPr/>
          <p:nvPr/>
        </p:nvSpPr>
        <p:spPr>
          <a:xfrm>
            <a:off x="7486632" y="2803206"/>
            <a:ext cx="933630" cy="484640"/>
          </a:xfrm>
          <a:prstGeom prst="can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Evaluation</a:t>
            </a:r>
          </a:p>
          <a:p>
            <a:pPr algn="ctr"/>
            <a:r>
              <a:rPr lang="en-US" altLang="ko-KR" sz="12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Data</a:t>
            </a:r>
            <a:endParaRPr lang="ko-KR" altLang="en-US" sz="12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41" name="TextBox 1140">
            <a:extLst>
              <a:ext uri="{FF2B5EF4-FFF2-40B4-BE49-F238E27FC236}">
                <a16:creationId xmlns:a16="http://schemas.microsoft.com/office/drawing/2014/main" id="{45A6B7BF-6E4B-F4F5-6117-C1C60C59D659}"/>
              </a:ext>
            </a:extLst>
          </p:cNvPr>
          <p:cNvSpPr txBox="1"/>
          <p:nvPr/>
        </p:nvSpPr>
        <p:spPr>
          <a:xfrm rot="19518701">
            <a:off x="5114009" y="2550464"/>
            <a:ext cx="1975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Local Model Performance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42" name="TextBox 1141">
            <a:extLst>
              <a:ext uri="{FF2B5EF4-FFF2-40B4-BE49-F238E27FC236}">
                <a16:creationId xmlns:a16="http://schemas.microsoft.com/office/drawing/2014/main" id="{B6D91BB6-98C3-D13C-1A1E-901DE9C903B9}"/>
              </a:ext>
            </a:extLst>
          </p:cNvPr>
          <p:cNvSpPr txBox="1"/>
          <p:nvPr/>
        </p:nvSpPr>
        <p:spPr>
          <a:xfrm>
            <a:off x="10051473" y="4062430"/>
            <a:ext cx="197516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Global Model</a:t>
            </a:r>
          </a:p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Performance/</a:t>
            </a:r>
          </a:p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Versioning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44" name="TextBox 1143">
            <a:extLst>
              <a:ext uri="{FF2B5EF4-FFF2-40B4-BE49-F238E27FC236}">
                <a16:creationId xmlns:a16="http://schemas.microsoft.com/office/drawing/2014/main" id="{DECBFE3A-5EFA-2D1F-1083-7184140DCAFB}"/>
              </a:ext>
            </a:extLst>
          </p:cNvPr>
          <p:cNvSpPr txBox="1"/>
          <p:nvPr/>
        </p:nvSpPr>
        <p:spPr>
          <a:xfrm>
            <a:off x="-18360" y="2135867"/>
            <a:ext cx="197516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Health of Data</a:t>
            </a:r>
          </a:p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&amp;</a:t>
            </a:r>
          </a:p>
          <a:p>
            <a:pPr algn="ctr"/>
            <a:r>
              <a:rPr lang="en-US" altLang="ko-KR" sz="11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Local Model Performance</a:t>
            </a:r>
            <a:endParaRPr lang="ko-KR" altLang="en-US" sz="11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145" name="Picture 4" descr="Elasticsearch, 탄력성있는 전자 제품 로고 Logstash Kibana를 뛰어 넘다, 기타, 텍스트, 사각형 png |  PNGWing">
            <a:extLst>
              <a:ext uri="{FF2B5EF4-FFF2-40B4-BE49-F238E27FC236}">
                <a16:creationId xmlns:a16="http://schemas.microsoft.com/office/drawing/2014/main" id="{7D7775A7-1E86-08A5-AA8E-C1E02708D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452" b="94355" l="1232" r="98276">
                        <a14:foregroundMark x1="7389" y1="17742" x2="7389" y2="17742"/>
                        <a14:foregroundMark x1="5665" y1="46774" x2="5665" y2="46774"/>
                        <a14:foregroundMark x1="1232" y1="51613" x2="1232" y2="51613"/>
                        <a14:foregroundMark x1="16010" y1="7258" x2="16010" y2="7258"/>
                        <a14:foregroundMark x1="11576" y1="95161" x2="11576" y2="95161"/>
                        <a14:foregroundMark x1="5665" y1="16129" x2="5665" y2="16129"/>
                        <a14:foregroundMark x1="5665" y1="16129" x2="5665" y2="16129"/>
                        <a14:foregroundMark x1="7635" y1="13710" x2="7635" y2="13710"/>
                        <a14:foregroundMark x1="9113" y1="18548" x2="9113" y2="18548"/>
                        <a14:foregroundMark x1="46798" y1="54839" x2="46798" y2="54839"/>
                        <a14:foregroundMark x1="48276" y1="54839" x2="48276" y2="54839"/>
                        <a14:foregroundMark x1="38916" y1="60484" x2="38916" y2="60484"/>
                        <a14:foregroundMark x1="38916" y1="54032" x2="39163" y2="65323"/>
                        <a14:foregroundMark x1="51478" y1="40323" x2="51478" y2="52419"/>
                        <a14:foregroundMark x1="63300" y1="48387" x2="63547" y2="64516"/>
                        <a14:foregroundMark x1="69458" y1="54839" x2="76601" y2="62097"/>
                        <a14:foregroundMark x1="79310" y1="46774" x2="79310" y2="46774"/>
                        <a14:foregroundMark x1="85468" y1="51613" x2="85468" y2="51613"/>
                        <a14:foregroundMark x1="86207" y1="27419" x2="86207" y2="27419"/>
                        <a14:foregroundMark x1="90640" y1="43548" x2="90640" y2="43548"/>
                        <a14:foregroundMark x1="95567" y1="41935" x2="95567" y2="41935"/>
                        <a14:foregroundMark x1="98276" y1="49194" x2="98276" y2="49194"/>
                        <a14:foregroundMark x1="93596" y1="75806" x2="93596" y2="75806"/>
                        <a14:foregroundMark x1="97044" y1="74194" x2="97044" y2="74194"/>
                        <a14:foregroundMark x1="80049" y1="58871" x2="80049" y2="58871"/>
                        <a14:foregroundMark x1="80296" y1="39516" x2="80296" y2="39516"/>
                        <a14:foregroundMark x1="73892" y1="45161" x2="73892" y2="45161"/>
                        <a14:foregroundMark x1="74631" y1="69355" x2="74631" y2="69355"/>
                        <a14:foregroundMark x1="68227" y1="71774" x2="68227" y2="71774"/>
                        <a14:foregroundMark x1="57882" y1="59677" x2="57882" y2="59677"/>
                        <a14:foregroundMark x1="46305" y1="71774" x2="46305" y2="717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360" y="3073353"/>
            <a:ext cx="1010210" cy="308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46" name="Picture 6" descr="GitHub - wandb/assets: Weights &amp; Biases logos, branding, and assets to use  and share">
            <a:extLst>
              <a:ext uri="{FF2B5EF4-FFF2-40B4-BE49-F238E27FC236}">
                <a16:creationId xmlns:a16="http://schemas.microsoft.com/office/drawing/2014/main" id="{F88AAD56-76C3-4E69-F74C-0AA56012D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177" y="2759111"/>
            <a:ext cx="930290" cy="236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91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9" grpId="1"/>
      <p:bldP spid="1043" grpId="0"/>
      <p:bldP spid="1043" grpId="1"/>
      <p:bldP spid="1078" grpId="0"/>
      <p:bldP spid="1078" grpId="1"/>
      <p:bldP spid="1079" grpId="0"/>
      <p:bldP spid="1079" grpId="1"/>
      <p:bldP spid="1086" grpId="0"/>
      <p:bldP spid="1086" grpId="1"/>
      <p:bldP spid="1091" grpId="0"/>
      <p:bldP spid="1091" grpId="1"/>
      <p:bldP spid="1098" grpId="0"/>
      <p:bldP spid="1098" grpId="1"/>
      <p:bldP spid="1099" grpId="0"/>
      <p:bldP spid="1099" grpId="1"/>
      <p:bldP spid="1104" grpId="0"/>
      <p:bldP spid="1104" grpId="1"/>
      <p:bldP spid="1105" grpId="0"/>
      <p:bldP spid="1105" grpId="1"/>
      <p:bldP spid="1117" grpId="0" animBg="1"/>
      <p:bldP spid="1138" grpId="0"/>
      <p:bldP spid="1138" grpId="1"/>
      <p:bldP spid="1141" grpId="0"/>
      <p:bldP spid="1141" grpId="1"/>
      <p:bldP spid="1142" grpId="0"/>
      <p:bldP spid="1142" grpId="1"/>
      <p:bldP spid="114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7A9BCF19-3B44-8075-C0AC-26A533A4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FedOps</a:t>
            </a:r>
            <a:r>
              <a:rPr lang="en-US" altLang="ko-KR" b="1" dirty="0"/>
              <a:t> on Real Device</a:t>
            </a:r>
          </a:p>
        </p:txBody>
      </p:sp>
      <p:sp>
        <p:nvSpPr>
          <p:cNvPr id="57" name="슬라이드 번호 개체 틀 3">
            <a:extLst>
              <a:ext uri="{FF2B5EF4-FFF2-40B4-BE49-F238E27FC236}">
                <a16:creationId xmlns:a16="http://schemas.microsoft.com/office/drawing/2014/main" id="{EE719E41-AA43-59EE-BD8C-1396D7B27DEE}"/>
              </a:ext>
            </a:extLst>
          </p:cNvPr>
          <p:cNvSpPr txBox="1">
            <a:spLocks/>
          </p:cNvSpPr>
          <p:nvPr/>
        </p:nvSpPr>
        <p:spPr>
          <a:xfrm>
            <a:off x="11213839" y="6433907"/>
            <a:ext cx="812800" cy="27432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842D337-1174-134E-9354-6DE4CC7ABE7B}" type="slidenum">
              <a:rPr lang="en-US" sz="1440" smtClean="0">
                <a:solidFill>
                  <a:schemeClr val="tx2"/>
                </a:solidFill>
              </a:rPr>
              <a:pPr algn="r"/>
              <a:t>7</a:t>
            </a:fld>
            <a:endParaRPr lang="en-US" sz="1440" dirty="0">
              <a:solidFill>
                <a:schemeClr val="tx2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DA3B6D-683C-C9BC-8F73-044C66378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66" y="1150935"/>
            <a:ext cx="6161690" cy="52514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D7CE0E-2176-EE3D-D59C-361F4365E791}"/>
              </a:ext>
            </a:extLst>
          </p:cNvPr>
          <p:cNvSpPr txBox="1"/>
          <p:nvPr/>
        </p:nvSpPr>
        <p:spPr>
          <a:xfrm>
            <a:off x="6714412" y="5659767"/>
            <a:ext cx="53122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dirty="0" err="1">
                <a:solidFill>
                  <a:schemeClr val="tx2"/>
                </a:solidFill>
              </a:rPr>
              <a:t>FedOps</a:t>
            </a:r>
            <a:r>
              <a:rPr lang="en-US" altLang="ko-Kore-KR" dirty="0">
                <a:solidFill>
                  <a:schemeClr val="tx2"/>
                </a:solidFill>
              </a:rPr>
              <a:t> </a:t>
            </a:r>
            <a:r>
              <a:rPr lang="en-US" altLang="ko-Kore-KR" dirty="0" err="1">
                <a:solidFill>
                  <a:schemeClr val="tx2"/>
                </a:solidFill>
              </a:rPr>
              <a:t>Github</a:t>
            </a:r>
            <a:r>
              <a:rPr lang="en-US" altLang="ko-Kore-KR" dirty="0">
                <a:solidFill>
                  <a:schemeClr val="tx2"/>
                </a:solidFill>
              </a:rPr>
              <a:t> Repository: </a:t>
            </a:r>
          </a:p>
          <a:p>
            <a:endParaRPr lang="en-US" altLang="ko-Kore-KR" sz="800" dirty="0">
              <a:solidFill>
                <a:schemeClr val="tx2"/>
              </a:solidFill>
            </a:endParaRPr>
          </a:p>
          <a:p>
            <a:r>
              <a:rPr lang="en" altLang="ko-Kore-KR" b="1" dirty="0">
                <a:solidFill>
                  <a:srgbClr val="000000"/>
                </a:solidFill>
                <a:latin typeface="Arial" panose="020B0604020202020204" pitchFamily="34" charset="0"/>
              </a:rPr>
              <a:t>https://</a:t>
            </a:r>
            <a:r>
              <a:rPr lang="en" altLang="ko-Kore-KR" b="1" dirty="0" err="1">
                <a:solidFill>
                  <a:srgbClr val="000000"/>
                </a:solidFill>
                <a:latin typeface="Arial" panose="020B0604020202020204" pitchFamily="34" charset="0"/>
              </a:rPr>
              <a:t>github.com</a:t>
            </a:r>
            <a:r>
              <a:rPr lang="en" altLang="ko-Kore-KR" b="1" dirty="0">
                <a:solidFill>
                  <a:srgbClr val="000000"/>
                </a:solidFill>
                <a:latin typeface="Arial" panose="020B0604020202020204" pitchFamily="34" charset="0"/>
              </a:rPr>
              <a:t>/</a:t>
            </a:r>
            <a:r>
              <a:rPr lang="en" altLang="ko-Kore-KR" b="1" dirty="0" err="1">
                <a:solidFill>
                  <a:srgbClr val="000000"/>
                </a:solidFill>
                <a:latin typeface="Arial" panose="020B0604020202020204" pitchFamily="34" charset="0"/>
              </a:rPr>
              <a:t>gachon-CCLab</a:t>
            </a:r>
            <a:r>
              <a:rPr lang="en" altLang="ko-Kore-KR" b="1" dirty="0">
                <a:solidFill>
                  <a:srgbClr val="000000"/>
                </a:solidFill>
                <a:latin typeface="Arial" panose="020B0604020202020204" pitchFamily="34" charset="0"/>
              </a:rPr>
              <a:t>/</a:t>
            </a:r>
            <a:r>
              <a:rPr lang="en" altLang="ko-Kore-KR" b="1" dirty="0" err="1">
                <a:solidFill>
                  <a:srgbClr val="000000"/>
                </a:solidFill>
                <a:latin typeface="Arial" panose="020B0604020202020204" pitchFamily="34" charset="0"/>
              </a:rPr>
              <a:t>FedOps</a:t>
            </a:r>
            <a:endParaRPr lang="en" altLang="ko-Kore-KR" sz="800" b="1" dirty="0">
              <a:solidFill>
                <a:schemeClr val="tx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01938C-8349-FBC4-5B2B-C01C4F4A0C0B}"/>
              </a:ext>
            </a:extLst>
          </p:cNvPr>
          <p:cNvSpPr txBox="1"/>
          <p:nvPr/>
        </p:nvSpPr>
        <p:spPr>
          <a:xfrm>
            <a:off x="6487909" y="3063113"/>
            <a:ext cx="5312227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ore-KR" sz="2800" dirty="0">
                <a:solidFill>
                  <a:schemeClr val="tx2"/>
                </a:solidFill>
              </a:rPr>
              <a:t>Installation </a:t>
            </a:r>
            <a:r>
              <a:rPr lang="en-US" altLang="ko-Kore-KR" sz="2800" dirty="0" err="1">
                <a:solidFill>
                  <a:schemeClr val="tx2"/>
                </a:solidFill>
              </a:rPr>
              <a:t>FedOps</a:t>
            </a:r>
            <a:endParaRPr lang="en-US" altLang="ko-Kore-KR" sz="2800" dirty="0">
              <a:solidFill>
                <a:schemeClr val="tx2"/>
              </a:solidFill>
            </a:endParaRPr>
          </a:p>
          <a:p>
            <a:pPr algn="ctr"/>
            <a:endParaRPr lang="en-US" altLang="ko-Kore-KR" sz="900" dirty="0">
              <a:solidFill>
                <a:schemeClr val="tx2"/>
              </a:solidFill>
            </a:endParaRPr>
          </a:p>
          <a:p>
            <a:pPr algn="ctr"/>
            <a:r>
              <a:rPr lang="en" altLang="ko-Kore-KR" sz="2800" b="1" i="1" dirty="0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pip install </a:t>
            </a:r>
            <a:r>
              <a:rPr lang="en" altLang="ko-Kore-KR" sz="2800" b="1" i="1" dirty="0" err="1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fedops</a:t>
            </a:r>
            <a:endParaRPr lang="en" altLang="ko-Kore-KR" sz="2800" b="1" i="1" dirty="0">
              <a:solidFill>
                <a:schemeClr val="tx2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84784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7A9BCF19-3B44-8075-C0AC-26A533A4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FedOps</a:t>
            </a:r>
            <a:r>
              <a:rPr lang="en-US" altLang="ko-KR" b="1" dirty="0"/>
              <a:t> on Real Device</a:t>
            </a:r>
          </a:p>
        </p:txBody>
      </p:sp>
      <p:sp>
        <p:nvSpPr>
          <p:cNvPr id="9" name="슬라이드 번호 개체 틀 3">
            <a:extLst>
              <a:ext uri="{FF2B5EF4-FFF2-40B4-BE49-F238E27FC236}">
                <a16:creationId xmlns:a16="http://schemas.microsoft.com/office/drawing/2014/main" id="{1E9BD0CB-BBE6-D4E0-A2D2-D583EE477299}"/>
              </a:ext>
            </a:extLst>
          </p:cNvPr>
          <p:cNvSpPr txBox="1">
            <a:spLocks/>
          </p:cNvSpPr>
          <p:nvPr/>
        </p:nvSpPr>
        <p:spPr>
          <a:xfrm>
            <a:off x="11213839" y="6433907"/>
            <a:ext cx="812800" cy="27432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842D337-1174-134E-9354-6DE4CC7ABE7B}" type="slidenum">
              <a:rPr lang="en-US" sz="1440" smtClean="0">
                <a:solidFill>
                  <a:schemeClr val="tx2"/>
                </a:solidFill>
              </a:rPr>
              <a:pPr algn="r"/>
              <a:t>8</a:t>
            </a:fld>
            <a:endParaRPr lang="en-US" sz="144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48E92B-42FE-B6A5-90BF-FF1B41B7C034}"/>
              </a:ext>
            </a:extLst>
          </p:cNvPr>
          <p:cNvSpPr txBox="1"/>
          <p:nvPr/>
        </p:nvSpPr>
        <p:spPr>
          <a:xfrm>
            <a:off x="3349094" y="2321004"/>
            <a:ext cx="549381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800" dirty="0"/>
              <a:t>DEMO</a:t>
            </a:r>
            <a:endParaRPr kumimoji="1" lang="ko-Kore-KR" altLang="en-US" sz="13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1BA81D-790F-FA8E-34D7-D509E47CB84E}"/>
              </a:ext>
            </a:extLst>
          </p:cNvPr>
          <p:cNvSpPr txBox="1"/>
          <p:nvPr/>
        </p:nvSpPr>
        <p:spPr>
          <a:xfrm>
            <a:off x="2755393" y="4536995"/>
            <a:ext cx="6776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sz="2000" dirty="0" err="1">
                <a:solidFill>
                  <a:schemeClr val="tx2"/>
                </a:solidFill>
              </a:rPr>
              <a:t>FedOps</a:t>
            </a:r>
            <a:r>
              <a:rPr kumimoji="1" lang="en" altLang="ko-Kore-KR" sz="2000" dirty="0">
                <a:solidFill>
                  <a:schemeClr val="tx2"/>
                </a:solidFill>
              </a:rPr>
              <a:t> Git: https://</a:t>
            </a:r>
            <a:r>
              <a:rPr kumimoji="1" lang="en" altLang="ko-Kore-KR" sz="2000" dirty="0" err="1">
                <a:solidFill>
                  <a:schemeClr val="tx2"/>
                </a:solidFill>
              </a:rPr>
              <a:t>github.com</a:t>
            </a:r>
            <a:r>
              <a:rPr kumimoji="1" lang="en" altLang="ko-Kore-KR" sz="2000" dirty="0">
                <a:solidFill>
                  <a:schemeClr val="tx2"/>
                </a:solidFill>
              </a:rPr>
              <a:t>/</a:t>
            </a:r>
            <a:r>
              <a:rPr kumimoji="1" lang="en" altLang="ko-Kore-KR" sz="2000" dirty="0" err="1">
                <a:solidFill>
                  <a:schemeClr val="tx2"/>
                </a:solidFill>
              </a:rPr>
              <a:t>gachon-CCLab</a:t>
            </a:r>
            <a:r>
              <a:rPr kumimoji="1" lang="en" altLang="ko-Kore-KR" sz="2000" dirty="0">
                <a:solidFill>
                  <a:schemeClr val="tx2"/>
                </a:solidFill>
              </a:rPr>
              <a:t>/</a:t>
            </a:r>
            <a:r>
              <a:rPr kumimoji="1" lang="en" altLang="ko-Kore-KR" sz="2000" dirty="0" err="1">
                <a:solidFill>
                  <a:schemeClr val="tx2"/>
                </a:solidFill>
              </a:rPr>
              <a:t>FedOps.git</a:t>
            </a:r>
            <a:endParaRPr kumimoji="1" lang="ko-Kore-KR" altLang="en-US" sz="2000" dirty="0">
              <a:solidFill>
                <a:schemeClr val="tx2"/>
              </a:solidFill>
            </a:endParaRPr>
          </a:p>
        </p:txBody>
      </p:sp>
      <p:pic>
        <p:nvPicPr>
          <p:cNvPr id="2" name="FedOps Demo Video_EA1C801B-1634-402B-97BB-3963C37A7A13.mp4">
            <a:hlinkClick r:id="" action="ppaction://media"/>
            <a:extLst>
              <a:ext uri="{FF2B5EF4-FFF2-40B4-BE49-F238E27FC236}">
                <a16:creationId xmlns:a16="http://schemas.microsoft.com/office/drawing/2014/main" id="{F3C82821-B9AB-E005-B10A-FD5317AA24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24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9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7A9BCF19-3B44-8075-C0AC-26A533A4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err="1"/>
              <a:t>FedOps</a:t>
            </a:r>
            <a:r>
              <a:rPr lang="en-US" altLang="ko-KR" b="1" dirty="0"/>
              <a:t> on Real Device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F5E887-9C51-DAAE-9107-5C4CE2D37EF9}"/>
              </a:ext>
            </a:extLst>
          </p:cNvPr>
          <p:cNvSpPr txBox="1"/>
          <p:nvPr/>
        </p:nvSpPr>
        <p:spPr>
          <a:xfrm>
            <a:off x="1006969" y="5886784"/>
            <a:ext cx="1039918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ore-KR" sz="1600" dirty="0">
                <a:solidFill>
                  <a:schemeClr val="tx2"/>
                </a:solidFill>
              </a:rPr>
              <a:t>Docker-based FL Deployment to Real Devices</a:t>
            </a:r>
          </a:p>
          <a:p>
            <a:pPr algn="ctr"/>
            <a:endParaRPr lang="en" altLang="ko-Kore-KR" sz="500" dirty="0">
              <a:solidFill>
                <a:schemeClr val="tx2"/>
              </a:solidFill>
            </a:endParaRPr>
          </a:p>
          <a:p>
            <a:pPr algn="ctr" rtl="0" fontAlgn="t"/>
            <a:r>
              <a:rPr lang="en" altLang="ko-Kore-KR" sz="1400" b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Monitoring the health of data,</a:t>
            </a:r>
            <a:r>
              <a:rPr lang="en-US" altLang="ko-Kore-KR" sz="1400" dirty="0">
                <a:solidFill>
                  <a:srgbClr val="000000"/>
                </a:solidFill>
                <a:latin typeface="Arial" panose="020B0604020202020204" pitchFamily="34" charset="0"/>
              </a:rPr>
              <a:t> local model</a:t>
            </a:r>
            <a:r>
              <a:rPr lang="en" altLang="ko-Kore-KR" sz="1400" b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performance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and</a:t>
            </a:r>
            <a:r>
              <a:rPr lang="en" altLang="ko-Kore-KR" sz="1400" b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time cost on your Device for each FL task by using ELK</a:t>
            </a:r>
            <a:endParaRPr lang="en" altLang="ko-Kore-KR" sz="1400" b="0" dirty="0">
              <a:solidFill>
                <a:srgbClr val="37474F"/>
              </a:solidFill>
              <a:effectLst/>
              <a:latin typeface="Lato" panose="020F0502020204030203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34F1E2D-F896-492F-60EC-C8130EC1B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0471" y="978141"/>
            <a:ext cx="7482050" cy="1506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114E829-80D6-02C5-0DE6-9DE60F76F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0470" y="2485017"/>
            <a:ext cx="7482049" cy="3409539"/>
          </a:xfrm>
          <a:prstGeom prst="rect">
            <a:avLst/>
          </a:prstGeom>
        </p:spPr>
      </p:pic>
      <p:sp>
        <p:nvSpPr>
          <p:cNvPr id="9" name="슬라이드 번호 개체 틀 3">
            <a:extLst>
              <a:ext uri="{FF2B5EF4-FFF2-40B4-BE49-F238E27FC236}">
                <a16:creationId xmlns:a16="http://schemas.microsoft.com/office/drawing/2014/main" id="{1E9BD0CB-BBE6-D4E0-A2D2-D583EE477299}"/>
              </a:ext>
            </a:extLst>
          </p:cNvPr>
          <p:cNvSpPr txBox="1">
            <a:spLocks/>
          </p:cNvSpPr>
          <p:nvPr/>
        </p:nvSpPr>
        <p:spPr>
          <a:xfrm>
            <a:off x="11213839" y="6433907"/>
            <a:ext cx="812800" cy="274320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842D337-1174-134E-9354-6DE4CC7ABE7B}" type="slidenum">
              <a:rPr lang="en-US" sz="1440" smtClean="0">
                <a:solidFill>
                  <a:schemeClr val="tx2"/>
                </a:solidFill>
              </a:rPr>
              <a:pPr algn="r"/>
              <a:t>9</a:t>
            </a:fld>
            <a:endParaRPr lang="en-US" sz="1440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1F8DC5-7BBA-608A-0CF0-DAF37BD96519}"/>
              </a:ext>
            </a:extLst>
          </p:cNvPr>
          <p:cNvSpPr txBox="1"/>
          <p:nvPr/>
        </p:nvSpPr>
        <p:spPr>
          <a:xfrm>
            <a:off x="2832323" y="2921269"/>
            <a:ext cx="17903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Local Model </a:t>
            </a:r>
          </a:p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Train Data Accuracy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BA5BA4-0ED0-AD62-28AA-180DE572054E}"/>
              </a:ext>
            </a:extLst>
          </p:cNvPr>
          <p:cNvSpPr txBox="1"/>
          <p:nvPr/>
        </p:nvSpPr>
        <p:spPr>
          <a:xfrm>
            <a:off x="5440912" y="2921269"/>
            <a:ext cx="14411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Local Model </a:t>
            </a:r>
          </a:p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Train Data Loss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DFB322-7110-D646-E1C9-B50D10632B90}"/>
              </a:ext>
            </a:extLst>
          </p:cNvPr>
          <p:cNvSpPr txBox="1"/>
          <p:nvPr/>
        </p:nvSpPr>
        <p:spPr>
          <a:xfrm>
            <a:off x="7649474" y="2921269"/>
            <a:ext cx="2122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1400" dirty="0">
                <a:solidFill>
                  <a:schemeClr val="tx2"/>
                </a:solidFill>
              </a:rPr>
              <a:t>Local Model</a:t>
            </a:r>
          </a:p>
          <a:p>
            <a:pPr algn="ctr"/>
            <a:r>
              <a:rPr kumimoji="1" lang="en-US" altLang="en-US" sz="1400" dirty="0">
                <a:solidFill>
                  <a:schemeClr val="tx2"/>
                </a:solidFill>
              </a:rPr>
              <a:t> Training Time per round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C1112A-43D6-3F51-4F10-0F9609CF212F}"/>
              </a:ext>
            </a:extLst>
          </p:cNvPr>
          <p:cNvSpPr txBox="1"/>
          <p:nvPr/>
        </p:nvSpPr>
        <p:spPr>
          <a:xfrm>
            <a:off x="2868584" y="4325526"/>
            <a:ext cx="17178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Local Model </a:t>
            </a:r>
          </a:p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Test Data Accuracy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544C09-4AF2-33FF-98B4-9CC799D8075F}"/>
              </a:ext>
            </a:extLst>
          </p:cNvPr>
          <p:cNvSpPr txBox="1"/>
          <p:nvPr/>
        </p:nvSpPr>
        <p:spPr>
          <a:xfrm>
            <a:off x="5477172" y="4325526"/>
            <a:ext cx="1368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Local Model </a:t>
            </a:r>
          </a:p>
          <a:p>
            <a:pPr algn="ctr"/>
            <a:r>
              <a:rPr kumimoji="1" lang="en-US" altLang="ko-Kore-KR" sz="1400" dirty="0">
                <a:solidFill>
                  <a:schemeClr val="tx2"/>
                </a:solidFill>
              </a:rPr>
              <a:t>Test Data Loss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99FC19-3C0D-DA42-8011-9D45471A2C00}"/>
              </a:ext>
            </a:extLst>
          </p:cNvPr>
          <p:cNvSpPr txBox="1"/>
          <p:nvPr/>
        </p:nvSpPr>
        <p:spPr>
          <a:xfrm>
            <a:off x="9902519" y="4314345"/>
            <a:ext cx="2247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1400" dirty="0">
                <a:solidFill>
                  <a:schemeClr val="tx2"/>
                </a:solidFill>
              </a:rPr>
              <a:t>Own Data Distribution &amp;</a:t>
            </a:r>
          </a:p>
          <a:p>
            <a:r>
              <a:rPr kumimoji="1" lang="en-US" altLang="en-US" sz="1400" dirty="0">
                <a:solidFill>
                  <a:schemeClr val="tx2"/>
                </a:solidFill>
              </a:rPr>
              <a:t>FL Running Time of Client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71822B-F58F-59BE-C56C-9E210FEF73CA}"/>
              </a:ext>
            </a:extLst>
          </p:cNvPr>
          <p:cNvSpPr txBox="1"/>
          <p:nvPr/>
        </p:nvSpPr>
        <p:spPr>
          <a:xfrm>
            <a:off x="9902519" y="5380714"/>
            <a:ext cx="15174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1400" dirty="0">
                <a:solidFill>
                  <a:schemeClr val="tx2"/>
                </a:solidFill>
              </a:rPr>
              <a:t>FL Task Records</a:t>
            </a:r>
            <a:endParaRPr kumimoji="1" lang="ko-Kore-KR" altLang="en-US" sz="1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2224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3">
      <a:dk1>
        <a:srgbClr val="004266"/>
      </a:dk1>
      <a:lt1>
        <a:srgbClr val="FFFFFF"/>
      </a:lt1>
      <a:dk2>
        <a:srgbClr val="000000"/>
      </a:dk2>
      <a:lt2>
        <a:srgbClr val="808080"/>
      </a:lt2>
      <a:accent1>
        <a:srgbClr val="00B2F2"/>
      </a:accent1>
      <a:accent2>
        <a:srgbClr val="6BC72B"/>
      </a:accent2>
      <a:accent3>
        <a:srgbClr val="FFFFFF"/>
      </a:accent3>
      <a:accent4>
        <a:srgbClr val="003756"/>
      </a:accent4>
      <a:accent5>
        <a:srgbClr val="AAD5F7"/>
      </a:accent5>
      <a:accent6>
        <a:srgbClr val="60B426"/>
      </a:accent6>
      <a:hlink>
        <a:srgbClr val="00B040"/>
      </a:hlink>
      <a:folHlink>
        <a:srgbClr val="004069"/>
      </a:folHlink>
    </a:clrScheme>
    <a:fontScheme name="Custom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4266"/>
        </a:dk1>
        <a:lt1>
          <a:srgbClr val="FFFFFF"/>
        </a:lt1>
        <a:dk2>
          <a:srgbClr val="000000"/>
        </a:dk2>
        <a:lt2>
          <a:srgbClr val="808080"/>
        </a:lt2>
        <a:accent1>
          <a:srgbClr val="00B2F2"/>
        </a:accent1>
        <a:accent2>
          <a:srgbClr val="6BC72B"/>
        </a:accent2>
        <a:accent3>
          <a:srgbClr val="FFFFFF"/>
        </a:accent3>
        <a:accent4>
          <a:srgbClr val="003756"/>
        </a:accent4>
        <a:accent5>
          <a:srgbClr val="AAD5F7"/>
        </a:accent5>
        <a:accent6>
          <a:srgbClr val="60B426"/>
        </a:accent6>
        <a:hlink>
          <a:srgbClr val="00B040"/>
        </a:hlink>
        <a:folHlink>
          <a:srgbClr val="00406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ustom Design">
  <a:themeElements>
    <a:clrScheme name="Custom Design 13">
      <a:dk1>
        <a:srgbClr val="004266"/>
      </a:dk1>
      <a:lt1>
        <a:srgbClr val="FFFFFF"/>
      </a:lt1>
      <a:dk2>
        <a:srgbClr val="000000"/>
      </a:dk2>
      <a:lt2>
        <a:srgbClr val="808080"/>
      </a:lt2>
      <a:accent1>
        <a:srgbClr val="00B2F2"/>
      </a:accent1>
      <a:accent2>
        <a:srgbClr val="6BC72B"/>
      </a:accent2>
      <a:accent3>
        <a:srgbClr val="FFFFFF"/>
      </a:accent3>
      <a:accent4>
        <a:srgbClr val="003756"/>
      </a:accent4>
      <a:accent5>
        <a:srgbClr val="AAD5F7"/>
      </a:accent5>
      <a:accent6>
        <a:srgbClr val="60B426"/>
      </a:accent6>
      <a:hlink>
        <a:srgbClr val="00B040"/>
      </a:hlink>
      <a:folHlink>
        <a:srgbClr val="004069"/>
      </a:folHlink>
    </a:clrScheme>
    <a:fontScheme name="Custom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4266"/>
        </a:dk1>
        <a:lt1>
          <a:srgbClr val="FFFFFF"/>
        </a:lt1>
        <a:dk2>
          <a:srgbClr val="000000"/>
        </a:dk2>
        <a:lt2>
          <a:srgbClr val="808080"/>
        </a:lt2>
        <a:accent1>
          <a:srgbClr val="00B2F2"/>
        </a:accent1>
        <a:accent2>
          <a:srgbClr val="6BC72B"/>
        </a:accent2>
        <a:accent3>
          <a:srgbClr val="FFFFFF"/>
        </a:accent3>
        <a:accent4>
          <a:srgbClr val="003756"/>
        </a:accent4>
        <a:accent5>
          <a:srgbClr val="AAD5F7"/>
        </a:accent5>
        <a:accent6>
          <a:srgbClr val="60B426"/>
        </a:accent6>
        <a:hlink>
          <a:srgbClr val="00B040"/>
        </a:hlink>
        <a:folHlink>
          <a:srgbClr val="00406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129199</TotalTime>
  <Words>2117</Words>
  <Application>Microsoft Macintosh PowerPoint</Application>
  <PresentationFormat>와이드스크린</PresentationFormat>
  <Paragraphs>388</Paragraphs>
  <Slides>12</Slides>
  <Notes>12</Notes>
  <HiddenSlides>0</HiddenSlides>
  <MMClips>1</MMClips>
  <ScaleCrop>false</ScaleCrop>
  <HeadingPairs>
    <vt:vector size="6" baseType="variant">
      <vt:variant>
        <vt:lpstr>사용한 글꼴</vt:lpstr>
      </vt:variant>
      <vt:variant>
        <vt:i4>17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31" baseType="lpstr">
      <vt:lpstr>나눔고딕 ExtraBold</vt:lpstr>
      <vt:lpstr>AppleSDGothicNeoB00</vt:lpstr>
      <vt:lpstr>AppleSDGothicNeoM00</vt:lpstr>
      <vt:lpstr>HelvNeue Roman for IBM</vt:lpstr>
      <vt:lpstr>맑은 고딕</vt:lpstr>
      <vt:lpstr>나눔고딕</vt:lpstr>
      <vt:lpstr>나눔고딕</vt:lpstr>
      <vt:lpstr>noto</vt:lpstr>
      <vt:lpstr>Noto Sans Symbols</vt:lpstr>
      <vt:lpstr>Söhne</vt:lpstr>
      <vt:lpstr>Arial</vt:lpstr>
      <vt:lpstr>Calibri</vt:lpstr>
      <vt:lpstr>Helvetica</vt:lpstr>
      <vt:lpstr>Helvetica Neue</vt:lpstr>
      <vt:lpstr>Lato</vt:lpstr>
      <vt:lpstr>Times New Roman</vt:lpstr>
      <vt:lpstr>Wingdings</vt:lpstr>
      <vt:lpstr>Custom Design</vt:lpstr>
      <vt:lpstr>1_Custom Design</vt:lpstr>
      <vt:lpstr>FedOps: FL Lifecycle Operations Management Platform</vt:lpstr>
      <vt:lpstr>Agenda</vt:lpstr>
      <vt:lpstr>What is FedOps?</vt:lpstr>
      <vt:lpstr>What is FedOps?</vt:lpstr>
      <vt:lpstr>What is FedOps?</vt:lpstr>
      <vt:lpstr>FedOps on Real Device</vt:lpstr>
      <vt:lpstr>FedOps on Real Device</vt:lpstr>
      <vt:lpstr>FedOps on Real Device</vt:lpstr>
      <vt:lpstr>FedOps on Real Device</vt:lpstr>
      <vt:lpstr>PowerPoint 프레젠테이션</vt:lpstr>
      <vt:lpstr>FedOps Article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hyerim kim</dc:creator>
  <cp:lastModifiedBy>Scott Evans</cp:lastModifiedBy>
  <cp:revision>554</cp:revision>
  <cp:lastPrinted>2023-05-03T11:33:34Z</cp:lastPrinted>
  <dcterms:created xsi:type="dcterms:W3CDTF">2017-06-27T15:46:39Z</dcterms:created>
  <dcterms:modified xsi:type="dcterms:W3CDTF">2023-06-09T07:03:03Z</dcterms:modified>
</cp:coreProperties>
</file>

<file path=docProps/thumbnail.jpeg>
</file>